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7" r:id="rId2"/>
    <p:sldId id="256" r:id="rId3"/>
    <p:sldId id="257" r:id="rId4"/>
    <p:sldId id="260" r:id="rId5"/>
    <p:sldId id="259" r:id="rId6"/>
    <p:sldId id="261" r:id="rId7"/>
    <p:sldId id="262" r:id="rId8"/>
    <p:sldId id="264" r:id="rId9"/>
    <p:sldId id="263" r:id="rId10"/>
    <p:sldId id="258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>
        <p:scale>
          <a:sx n="60" d="100"/>
          <a:sy n="60" d="100"/>
        </p:scale>
        <p:origin x="-810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" y="2"/>
            <a:ext cx="12221028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2032000" y="5867401"/>
            <a:ext cx="843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Calibri" pitchFamily="34" charset="0"/>
              </a:rPr>
              <a:t>Upskilling Europe Toolkits | Toolkit </a:t>
            </a:r>
            <a:r>
              <a:rPr lang="it-IT" sz="1400" dirty="0" smtClean="0">
                <a:solidFill>
                  <a:schemeClr val="bg1"/>
                </a:solidFill>
                <a:latin typeface="Calibri" pitchFamily="34" charset="0"/>
              </a:rPr>
              <a:t>05: </a:t>
            </a:r>
            <a:r>
              <a:rPr lang="it-IT" sz="1400" dirty="0" err="1" smtClean="0">
                <a:solidFill>
                  <a:schemeClr val="bg1"/>
                </a:solidFill>
                <a:latin typeface="Calibri" pitchFamily="34" charset="0"/>
              </a:rPr>
              <a:t>Learning</a:t>
            </a:r>
            <a:r>
              <a:rPr lang="it-IT" sz="1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  <a:latin typeface="Calibri" pitchFamily="34" charset="0"/>
              </a:rPr>
              <a:t>Mobility</a:t>
            </a:r>
            <a:endParaRPr lang="it-IT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1103446" y="2132856"/>
            <a:ext cx="9985109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424" y="2348880"/>
            <a:ext cx="10363200" cy="2232248"/>
          </a:xfr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Calibri" pitchFamily="34" charset="0"/>
              </a:rPr>
              <a:t>SLIDES</a:t>
            </a:r>
            <a:r>
              <a:rPr lang="en-US" b="1" dirty="0" smtClean="0">
                <a:latin typeface="Calibri" pitchFamily="34" charset="0"/>
              </a:rPr>
              <a:t/>
            </a:r>
            <a:br>
              <a:rPr lang="en-US" b="1" dirty="0" smtClean="0">
                <a:latin typeface="Calibri" pitchFamily="34" charset="0"/>
              </a:rPr>
            </a:br>
            <a:r>
              <a:rPr lang="en-US" sz="4000" b="1" dirty="0" smtClean="0">
                <a:latin typeface="Calibri" pitchFamily="34" charset="0"/>
              </a:rPr>
              <a:t>Chapter 04 - </a:t>
            </a:r>
            <a:r>
              <a:rPr lang="en-US" sz="4400" b="1" dirty="0" smtClean="0">
                <a:latin typeface="Calibri" pitchFamily="34" charset="0"/>
              </a:rPr>
              <a:t>Annex Y</a:t>
            </a:r>
            <a:endParaRPr lang="en-US" sz="8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4824" y="1540247"/>
            <a:ext cx="6297726" cy="419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54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9758" y="1725316"/>
            <a:ext cx="6336792" cy="4173834"/>
          </a:xfrm>
        </p:spPr>
      </p:pic>
    </p:spTree>
    <p:extLst>
      <p:ext uri="{BB962C8B-B14F-4D97-AF65-F5344CB8AC3E}">
        <p14:creationId xmlns:p14="http://schemas.microsoft.com/office/powerpoint/2010/main" xmlns="" val="28514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750" y="1299757"/>
            <a:ext cx="6991350" cy="440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94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Don’t</a:t>
            </a:r>
            <a:r>
              <a:rPr lang="it-IT" dirty="0"/>
              <a:t> </a:t>
            </a:r>
            <a:r>
              <a:rPr lang="it-IT" dirty="0" err="1"/>
              <a:t>cut</a:t>
            </a:r>
            <a:r>
              <a:rPr lang="it-IT" dirty="0"/>
              <a:t>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poor</a:t>
            </a:r>
            <a:r>
              <a:rPr lang="it-IT" dirty="0"/>
              <a:t>, </a:t>
            </a:r>
            <a:r>
              <a:rPr lang="it-IT" dirty="0" err="1"/>
              <a:t>innocent</a:t>
            </a:r>
            <a:r>
              <a:rPr lang="it-IT" dirty="0"/>
              <a:t> friends !!!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92925" y="1581150"/>
            <a:ext cx="8915400" cy="3777622"/>
          </a:xfrm>
        </p:spPr>
        <p:txBody>
          <a:bodyPr/>
          <a:lstStyle/>
          <a:p>
            <a:r>
              <a:rPr lang="it-IT" dirty="0" err="1" smtClean="0"/>
              <a:t>Make</a:t>
            </a:r>
            <a:r>
              <a:rPr lang="it-IT" dirty="0" smtClean="0"/>
              <a:t> </a:t>
            </a:r>
            <a:r>
              <a:rPr lang="it-IT" dirty="0" err="1" smtClean="0"/>
              <a:t>sure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persons</a:t>
            </a:r>
            <a:r>
              <a:rPr lang="it-IT" dirty="0" smtClean="0"/>
              <a:t> in the photo </a:t>
            </a:r>
            <a:r>
              <a:rPr lang="it-IT" dirty="0" err="1" smtClean="0"/>
              <a:t>appear</a:t>
            </a:r>
            <a:r>
              <a:rPr lang="it-IT" dirty="0" smtClean="0"/>
              <a:t> «</a:t>
            </a:r>
            <a:r>
              <a:rPr lang="it-IT" dirty="0" err="1" smtClean="0"/>
              <a:t>intact</a:t>
            </a:r>
            <a:r>
              <a:rPr lang="it-IT" dirty="0" smtClean="0"/>
              <a:t>»</a:t>
            </a:r>
          </a:p>
          <a:p>
            <a:endParaRPr lang="it-IT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4350" y="2382348"/>
            <a:ext cx="4579408" cy="3434556"/>
          </a:xfrm>
          <a:prstGeom prst="rect">
            <a:avLst/>
          </a:prstGeom>
        </p:spPr>
      </p:pic>
      <p:cxnSp>
        <p:nvCxnSpPr>
          <p:cNvPr id="6" name="Connettore 2 5"/>
          <p:cNvCxnSpPr/>
          <p:nvPr/>
        </p:nvCxnSpPr>
        <p:spPr>
          <a:xfrm flipH="1">
            <a:off x="4502150" y="2546350"/>
            <a:ext cx="901700" cy="81915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7670800" y="2641600"/>
            <a:ext cx="1136650" cy="106045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7372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No </a:t>
            </a:r>
            <a:r>
              <a:rPr lang="it-IT" dirty="0" err="1"/>
              <a:t>ear</a:t>
            </a:r>
            <a:r>
              <a:rPr lang="it-IT" dirty="0"/>
              <a:t>, no </a:t>
            </a:r>
            <a:r>
              <a:rPr lang="it-IT" dirty="0" err="1"/>
              <a:t>mouth</a:t>
            </a:r>
            <a:r>
              <a:rPr lang="it-IT" dirty="0"/>
              <a:t>, no </a:t>
            </a:r>
            <a:r>
              <a:rPr lang="it-IT" dirty="0" err="1"/>
              <a:t>nose</a:t>
            </a:r>
            <a:r>
              <a:rPr lang="it-IT" dirty="0"/>
              <a:t>…</a:t>
            </a: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7208" y="1703715"/>
            <a:ext cx="5712884" cy="4284663"/>
          </a:xfrm>
          <a:prstGeom prst="rect">
            <a:avLst/>
          </a:prstGeom>
        </p:spPr>
      </p:pic>
      <p:cxnSp>
        <p:nvCxnSpPr>
          <p:cNvPr id="6" name="Connettore 2 5"/>
          <p:cNvCxnSpPr/>
          <p:nvPr/>
        </p:nvCxnSpPr>
        <p:spPr>
          <a:xfrm flipH="1">
            <a:off x="8267700" y="4222750"/>
            <a:ext cx="469900" cy="150495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3622674" y="2114550"/>
            <a:ext cx="457200" cy="8128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6490758" y="2552805"/>
            <a:ext cx="508000" cy="99695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079874" y="1703715"/>
            <a:ext cx="717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  <a:latin typeface="Calibri" panose="020F0502020204030204" pitchFamily="34" charset="0"/>
              </a:rPr>
              <a:t>?</a:t>
            </a:r>
            <a:endParaRPr lang="it-IT" sz="24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6801916" y="1997730"/>
            <a:ext cx="393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8730200" y="3846046"/>
            <a:ext cx="351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  <a:latin typeface="Calibri" panose="020F0502020204030204" pitchFamily="34" charset="0"/>
              </a:rPr>
              <a:t>?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xmlns="" val="37730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Light position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59012" y="1524000"/>
            <a:ext cx="8915400" cy="3777622"/>
          </a:xfrm>
        </p:spPr>
        <p:txBody>
          <a:bodyPr/>
          <a:lstStyle/>
          <a:p>
            <a:r>
              <a:rPr lang="it-IT" dirty="0" smtClean="0"/>
              <a:t>It is best to take photos early in the morning </a:t>
            </a:r>
            <a:r>
              <a:rPr lang="it-IT" dirty="0"/>
              <a:t>and </a:t>
            </a:r>
            <a:r>
              <a:rPr lang="it-IT" dirty="0" smtClean="0"/>
              <a:t>at dusk</a:t>
            </a:r>
            <a:endParaRPr lang="it-IT" dirty="0"/>
          </a:p>
          <a:p>
            <a:r>
              <a:rPr lang="it-IT" dirty="0" smtClean="0"/>
              <a:t>The position of the light source influences the photo </a:t>
            </a:r>
            <a:r>
              <a:rPr lang="it-IT" dirty="0"/>
              <a:t>qualitya lot  </a:t>
            </a:r>
            <a:r>
              <a:rPr lang="it-IT" dirty="0" smtClean="0"/>
              <a:t>too; well lit objects will be full of details, and colours will be more realistic.</a:t>
            </a:r>
          </a:p>
          <a:p>
            <a:r>
              <a:rPr lang="it-IT" dirty="0" err="1" smtClean="0"/>
              <a:t>Have</a:t>
            </a:r>
            <a:r>
              <a:rPr lang="it-IT" dirty="0" smtClean="0"/>
              <a:t> the </a:t>
            </a:r>
            <a:r>
              <a:rPr lang="it-IT" dirty="0" err="1" smtClean="0"/>
              <a:t>sun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shoulders</a:t>
            </a:r>
            <a:r>
              <a:rPr lang="it-IT" dirty="0" smtClean="0"/>
              <a:t>, </a:t>
            </a:r>
            <a:r>
              <a:rPr lang="it-IT" dirty="0" err="1" smtClean="0"/>
              <a:t>never</a:t>
            </a:r>
            <a:r>
              <a:rPr lang="it-IT" dirty="0" smtClean="0"/>
              <a:t> in front of the camera</a:t>
            </a:r>
            <a:endParaRPr lang="it-IT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7474" y="3412811"/>
            <a:ext cx="3305522" cy="220368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83524" y="3412811"/>
            <a:ext cx="3240360" cy="216024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180235" y="5694461"/>
            <a:ext cx="194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Sun</a:t>
            </a:r>
            <a:r>
              <a:rPr lang="it-IT" sz="1400" dirty="0" smtClean="0"/>
              <a:t> in front of </a:t>
            </a:r>
            <a:r>
              <a:rPr lang="it-IT" sz="1400" dirty="0" err="1" smtClean="0"/>
              <a:t>you</a:t>
            </a:r>
            <a:endParaRPr lang="it-IT" sz="1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293100" y="5694461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Sun</a:t>
            </a:r>
            <a:r>
              <a:rPr lang="it-IT" sz="1400" dirty="0" smtClean="0"/>
              <a:t> </a:t>
            </a:r>
            <a:r>
              <a:rPr lang="it-IT" sz="1400" dirty="0" err="1" smtClean="0"/>
              <a:t>at</a:t>
            </a:r>
            <a:r>
              <a:rPr lang="it-IT" sz="1400" dirty="0" smtClean="0"/>
              <a:t> </a:t>
            </a:r>
            <a:r>
              <a:rPr lang="it-IT" sz="1400" dirty="0" err="1" smtClean="0"/>
              <a:t>your</a:t>
            </a:r>
            <a:r>
              <a:rPr lang="it-IT" sz="1400" dirty="0" smtClean="0"/>
              <a:t> </a:t>
            </a:r>
            <a:r>
              <a:rPr lang="it-IT" sz="1400" dirty="0" err="1" smtClean="0"/>
              <a:t>shoulder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xmlns="" val="3588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Frontal</a:t>
            </a:r>
            <a:r>
              <a:rPr lang="it-IT" dirty="0"/>
              <a:t> light </a:t>
            </a:r>
            <a:r>
              <a:rPr lang="it-IT" dirty="0" err="1"/>
              <a:t>flattens</a:t>
            </a:r>
            <a:r>
              <a:rPr lang="it-IT" dirty="0"/>
              <a:t> </a:t>
            </a:r>
            <a:r>
              <a:rPr lang="it-IT" dirty="0" err="1"/>
              <a:t>shapes</a:t>
            </a:r>
            <a:r>
              <a:rPr lang="it-IT" dirty="0"/>
              <a:t>, light from </a:t>
            </a:r>
            <a:r>
              <a:rPr lang="it-IT" dirty="0" err="1"/>
              <a:t>one</a:t>
            </a:r>
            <a:r>
              <a:rPr lang="it-IT" dirty="0"/>
              <a:t> side </a:t>
            </a:r>
            <a:r>
              <a:rPr lang="it-IT" dirty="0" err="1"/>
              <a:t>exalts</a:t>
            </a:r>
            <a:r>
              <a:rPr lang="it-IT" dirty="0"/>
              <a:t> </a:t>
            </a:r>
            <a:r>
              <a:rPr lang="it-IT" dirty="0" err="1"/>
              <a:t>them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4450" y="1988884"/>
            <a:ext cx="2971800" cy="4299204"/>
          </a:xfrm>
        </p:spPr>
      </p:pic>
    </p:spTree>
    <p:extLst>
      <p:ext uri="{BB962C8B-B14F-4D97-AF65-F5344CB8AC3E}">
        <p14:creationId xmlns:p14="http://schemas.microsoft.com/office/powerpoint/2010/main" xmlns="" val="395819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importance</a:t>
            </a:r>
            <a:r>
              <a:rPr lang="it-IT" dirty="0" smtClean="0"/>
              <a:t> on balance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638300"/>
            <a:ext cx="8915400" cy="3777622"/>
          </a:xfrm>
        </p:spPr>
        <p:txBody>
          <a:bodyPr/>
          <a:lstStyle/>
          <a:p>
            <a:r>
              <a:rPr lang="it-IT" dirty="0" smtClean="0"/>
              <a:t>Balance </a:t>
            </a:r>
            <a:r>
              <a:rPr lang="it-IT" dirty="0"/>
              <a:t>of </a:t>
            </a:r>
            <a:r>
              <a:rPr lang="it-IT" dirty="0" err="1"/>
              <a:t>weights</a:t>
            </a:r>
            <a:r>
              <a:rPr lang="it-IT" dirty="0"/>
              <a:t>, </a:t>
            </a:r>
            <a:r>
              <a:rPr lang="it-IT" dirty="0" err="1"/>
              <a:t>cold</a:t>
            </a:r>
            <a:r>
              <a:rPr lang="it-IT" dirty="0"/>
              <a:t> and </a:t>
            </a:r>
            <a:r>
              <a:rPr lang="it-IT" dirty="0" err="1"/>
              <a:t>warm</a:t>
            </a:r>
            <a:r>
              <a:rPr lang="it-IT" dirty="0"/>
              <a:t> </a:t>
            </a:r>
            <a:r>
              <a:rPr lang="it-IT" dirty="0" err="1"/>
              <a:t>colours</a:t>
            </a:r>
            <a:r>
              <a:rPr lang="it-IT" dirty="0"/>
              <a:t>, </a:t>
            </a:r>
            <a:r>
              <a:rPr lang="it-IT" dirty="0" err="1"/>
              <a:t>empty</a:t>
            </a:r>
            <a:r>
              <a:rPr lang="it-IT" dirty="0"/>
              <a:t> and mass, </a:t>
            </a:r>
            <a:r>
              <a:rPr lang="it-IT" dirty="0" err="1"/>
              <a:t>helps</a:t>
            </a:r>
            <a:r>
              <a:rPr lang="it-IT" dirty="0"/>
              <a:t> </a:t>
            </a:r>
            <a:r>
              <a:rPr lang="it-IT" dirty="0" err="1"/>
              <a:t>people</a:t>
            </a:r>
            <a:r>
              <a:rPr lang="it-IT" dirty="0"/>
              <a:t> to </a:t>
            </a:r>
            <a:r>
              <a:rPr lang="it-IT" dirty="0" err="1"/>
              <a:t>read</a:t>
            </a:r>
            <a:r>
              <a:rPr lang="it-IT" dirty="0"/>
              <a:t>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want</a:t>
            </a:r>
            <a:r>
              <a:rPr lang="it-IT" dirty="0"/>
              <a:t> to </a:t>
            </a:r>
            <a:r>
              <a:rPr lang="it-IT" dirty="0" err="1"/>
              <a:t>communicate</a:t>
            </a:r>
            <a:r>
              <a:rPr lang="it-IT" dirty="0"/>
              <a:t> with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smtClean="0"/>
              <a:t>photo</a:t>
            </a:r>
            <a:endParaRPr lang="it-IT" dirty="0"/>
          </a:p>
          <a:p>
            <a:r>
              <a:rPr lang="it-IT" dirty="0"/>
              <a:t>Balance </a:t>
            </a:r>
            <a:r>
              <a:rPr lang="it-IT" dirty="0" err="1"/>
              <a:t>means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straight</a:t>
            </a:r>
            <a:r>
              <a:rPr lang="it-IT" dirty="0"/>
              <a:t> </a:t>
            </a:r>
            <a:r>
              <a:rPr lang="it-IT" dirty="0" err="1"/>
              <a:t>lines</a:t>
            </a:r>
            <a:r>
              <a:rPr lang="it-IT" dirty="0"/>
              <a:t>. If you’re not shooting during an earthquake, help yourself with </a:t>
            </a:r>
            <a:r>
              <a:rPr lang="it-IT" dirty="0" smtClean="0"/>
              <a:t>a tripod</a:t>
            </a:r>
            <a:r>
              <a:rPr lang="it-IT" dirty="0"/>
              <a:t>, </a:t>
            </a:r>
            <a:r>
              <a:rPr lang="it-IT" dirty="0" smtClean="0"/>
              <a:t>leaning on a wall, </a:t>
            </a:r>
            <a:r>
              <a:rPr lang="it-IT" dirty="0"/>
              <a:t>fingers, elbows…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9212" y="3095625"/>
            <a:ext cx="2466975" cy="184785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4178" y="3159862"/>
            <a:ext cx="2441397" cy="32639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333750" y="5195186"/>
            <a:ext cx="204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YES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5450" y="3400425"/>
            <a:ext cx="2314575" cy="30861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8197850" y="3527111"/>
            <a:ext cx="95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NO</a:t>
            </a:r>
            <a:endParaRPr lang="it-IT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3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Golden </a:t>
            </a:r>
            <a:r>
              <a:rPr lang="it-IT" dirty="0" err="1" smtClean="0"/>
              <a:t>rule</a:t>
            </a:r>
            <a:r>
              <a:rPr lang="it-IT" dirty="0" smtClean="0"/>
              <a:t>, break the </a:t>
            </a:r>
            <a:r>
              <a:rPr lang="it-IT" dirty="0" err="1" smtClean="0"/>
              <a:t>rules</a:t>
            </a:r>
            <a:r>
              <a:rPr lang="it-IT" dirty="0" smtClean="0"/>
              <a:t>!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Once </a:t>
            </a:r>
            <a:r>
              <a:rPr lang="it-IT" dirty="0"/>
              <a:t>you </a:t>
            </a:r>
            <a:r>
              <a:rPr lang="it-IT" dirty="0" smtClean="0"/>
              <a:t>know the </a:t>
            </a:r>
            <a:r>
              <a:rPr lang="it-IT" dirty="0"/>
              <a:t>basic rules, feel free to break them to get new, </a:t>
            </a:r>
            <a:r>
              <a:rPr lang="it-IT" dirty="0" smtClean="0"/>
              <a:t>unexpected </a:t>
            </a:r>
            <a:r>
              <a:rPr lang="it-IT" dirty="0"/>
              <a:t>and creative effects</a:t>
            </a:r>
            <a:r>
              <a:rPr lang="it-IT" dirty="0" smtClean="0"/>
              <a:t>.</a:t>
            </a:r>
            <a:endParaRPr lang="it-IT" dirty="0"/>
          </a:p>
          <a:p>
            <a:r>
              <a:rPr lang="it-IT" dirty="0" err="1"/>
              <a:t>Keep</a:t>
            </a:r>
            <a:r>
              <a:rPr lang="it-IT" dirty="0"/>
              <a:t> in </a:t>
            </a:r>
            <a:r>
              <a:rPr lang="it-IT" dirty="0" err="1"/>
              <a:t>mind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a creative photo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a </a:t>
            </a:r>
            <a:r>
              <a:rPr lang="it-IT" dirty="0" err="1"/>
              <a:t>wrong</a:t>
            </a:r>
            <a:r>
              <a:rPr lang="it-IT" dirty="0"/>
              <a:t> photo, </a:t>
            </a:r>
            <a:r>
              <a:rPr lang="it-IT" dirty="0" err="1"/>
              <a:t>but</a:t>
            </a:r>
            <a:r>
              <a:rPr lang="it-IT" dirty="0"/>
              <a:t> a </a:t>
            </a:r>
            <a:r>
              <a:rPr lang="it-IT" dirty="0" err="1"/>
              <a:t>wrong</a:t>
            </a:r>
            <a:r>
              <a:rPr lang="it-IT" dirty="0"/>
              <a:t> photo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never</a:t>
            </a:r>
            <a:r>
              <a:rPr lang="it-IT" dirty="0"/>
              <a:t> be a creative photo</a:t>
            </a:r>
            <a:r>
              <a:rPr lang="it-IT" dirty="0" smtClean="0"/>
              <a:t>!</a:t>
            </a:r>
          </a:p>
          <a:p>
            <a:r>
              <a:rPr lang="it-IT" dirty="0" smtClean="0"/>
              <a:t>Try to guess which rules </a:t>
            </a:r>
            <a:r>
              <a:rPr lang="it-IT" dirty="0"/>
              <a:t>are (</a:t>
            </a:r>
            <a:r>
              <a:rPr lang="it-IT" dirty="0" smtClean="0"/>
              <a:t>consciously) broken in the following photos and the artistic effect created by breaking them…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0195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7451" y="1009651"/>
            <a:ext cx="7724776" cy="5149850"/>
          </a:xfrm>
        </p:spPr>
      </p:pic>
      <p:sp>
        <p:nvSpPr>
          <p:cNvPr id="5" name="CasellaDiTesto 4"/>
          <p:cNvSpPr txBox="1"/>
          <p:nvPr/>
        </p:nvSpPr>
        <p:spPr>
          <a:xfrm rot="10800000">
            <a:off x="9664700" y="6642556"/>
            <a:ext cx="2527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/>
              <a:t>Hint</a:t>
            </a:r>
            <a:r>
              <a:rPr lang="it-IT" sz="800" dirty="0" smtClean="0"/>
              <a:t>: </a:t>
            </a:r>
            <a:r>
              <a:rPr lang="it-IT" sz="800" dirty="0" err="1" smtClean="0"/>
              <a:t>rule</a:t>
            </a:r>
            <a:r>
              <a:rPr lang="it-IT" sz="800" dirty="0" smtClean="0"/>
              <a:t> of </a:t>
            </a:r>
            <a:r>
              <a:rPr lang="it-IT" sz="800" dirty="0" err="1" smtClean="0"/>
              <a:t>thirds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xmlns="" val="287684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Hmm</a:t>
            </a:r>
            <a:r>
              <a:rPr lang="it-IT" dirty="0" smtClean="0"/>
              <a:t>, </a:t>
            </a:r>
            <a:r>
              <a:rPr lang="it-IT" dirty="0" err="1" smtClean="0"/>
              <a:t>nice</a:t>
            </a:r>
            <a:r>
              <a:rPr lang="it-IT" dirty="0" smtClean="0"/>
              <a:t> </a:t>
            </a:r>
            <a:r>
              <a:rPr lang="it-IT" dirty="0" err="1" smtClean="0"/>
              <a:t>picture</a:t>
            </a:r>
            <a:r>
              <a:rPr lang="it-IT" dirty="0" smtClean="0"/>
              <a:t> </a:t>
            </a:r>
            <a:r>
              <a:rPr lang="it-IT" dirty="0" err="1" smtClean="0"/>
              <a:t>but</a:t>
            </a:r>
            <a:r>
              <a:rPr lang="it-IT" dirty="0" smtClean="0"/>
              <a:t>…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about</a:t>
            </a:r>
            <a:r>
              <a:rPr lang="it-IT" dirty="0"/>
              <a:t>?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Some </a:t>
            </a:r>
            <a:r>
              <a:rPr lang="it-IT" sz="2000" dirty="0" err="1" smtClean="0"/>
              <a:t>tips</a:t>
            </a:r>
            <a:r>
              <a:rPr lang="it-IT" sz="2000" dirty="0" smtClean="0"/>
              <a:t> for </a:t>
            </a:r>
            <a:r>
              <a:rPr lang="it-IT" sz="2000" dirty="0" err="1" smtClean="0"/>
              <a:t>taking</a:t>
            </a:r>
            <a:r>
              <a:rPr lang="it-IT" sz="2000" dirty="0" smtClean="0"/>
              <a:t> </a:t>
            </a:r>
            <a:r>
              <a:rPr lang="it-IT" sz="2000" dirty="0" err="1" smtClean="0"/>
              <a:t>legible</a:t>
            </a:r>
            <a:r>
              <a:rPr lang="it-IT" sz="2000" dirty="0" smtClean="0"/>
              <a:t> </a:t>
            </a:r>
            <a:r>
              <a:rPr lang="it-IT" sz="2000" dirty="0" err="1" smtClean="0"/>
              <a:t>photos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xmlns="" val="340755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4529" y="946546"/>
            <a:ext cx="7111471" cy="5333604"/>
          </a:xfrm>
        </p:spPr>
      </p:pic>
      <p:sp>
        <p:nvSpPr>
          <p:cNvPr id="5" name="CasellaDiTesto 4"/>
          <p:cNvSpPr txBox="1"/>
          <p:nvPr/>
        </p:nvSpPr>
        <p:spPr>
          <a:xfrm rot="10800000">
            <a:off x="9709150" y="6642556"/>
            <a:ext cx="24828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/>
              <a:t>Hint</a:t>
            </a:r>
            <a:r>
              <a:rPr lang="it-IT" sz="800" dirty="0" smtClean="0"/>
              <a:t>: light position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xmlns="" val="419266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7950" y="723502"/>
            <a:ext cx="6917796" cy="5188348"/>
          </a:xfrm>
        </p:spPr>
      </p:pic>
      <p:sp>
        <p:nvSpPr>
          <p:cNvPr id="5" name="CasellaDiTesto 4"/>
          <p:cNvSpPr txBox="1"/>
          <p:nvPr/>
        </p:nvSpPr>
        <p:spPr>
          <a:xfrm rot="10800000">
            <a:off x="9455150" y="6642556"/>
            <a:ext cx="27368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/>
              <a:t>Hint</a:t>
            </a:r>
            <a:r>
              <a:rPr lang="it-IT" sz="800" dirty="0" smtClean="0"/>
              <a:t>: Balance, </a:t>
            </a:r>
            <a:r>
              <a:rPr lang="it-IT" sz="800" dirty="0" err="1" smtClean="0"/>
              <a:t>straight</a:t>
            </a:r>
            <a:r>
              <a:rPr lang="it-IT" sz="800" dirty="0" smtClean="0"/>
              <a:t> </a:t>
            </a:r>
            <a:r>
              <a:rPr lang="it-IT" sz="800" dirty="0" err="1" smtClean="0"/>
              <a:t>lines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xmlns="" val="33343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17751" y="624110"/>
            <a:ext cx="9186862" cy="1280890"/>
          </a:xfrm>
        </p:spPr>
        <p:txBody>
          <a:bodyPr/>
          <a:lstStyle/>
          <a:p>
            <a:r>
              <a:rPr lang="it-IT" dirty="0"/>
              <a:t> </a:t>
            </a:r>
            <a:r>
              <a:rPr lang="it-IT" dirty="0" err="1"/>
              <a:t>Thanks</a:t>
            </a:r>
            <a:r>
              <a:rPr lang="it-IT" dirty="0"/>
              <a:t> </a:t>
            </a:r>
            <a:r>
              <a:rPr lang="it-IT"/>
              <a:t>for </a:t>
            </a:r>
            <a:r>
              <a:rPr lang="it-IT" smtClean="0"/>
              <a:t>your </a:t>
            </a:r>
            <a:r>
              <a:rPr lang="it-IT" dirty="0" err="1" smtClean="0"/>
              <a:t>attention</a:t>
            </a:r>
            <a:r>
              <a:rPr lang="it-IT" dirty="0" smtClean="0"/>
              <a:t> </a:t>
            </a:r>
            <a:r>
              <a:rPr lang="it-IT" dirty="0"/>
              <a:t>and</a:t>
            </a:r>
            <a:r>
              <a:rPr lang="it-IT"/>
              <a:t>… </a:t>
            </a:r>
            <a:r>
              <a:rPr lang="it-IT" smtClean="0"/>
              <a:t>CHEESE!</a:t>
            </a:r>
            <a:endParaRPr lang="it-IT" dirty="0"/>
          </a:p>
        </p:txBody>
      </p:sp>
      <p:pic>
        <p:nvPicPr>
          <p:cNvPr id="4" name="Segnaposto contenuto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3450" y="1794483"/>
            <a:ext cx="6447532" cy="4314217"/>
          </a:xfrm>
        </p:spPr>
      </p:pic>
    </p:spTree>
    <p:extLst>
      <p:ext uri="{BB962C8B-B14F-4D97-AF65-F5344CB8AC3E}">
        <p14:creationId xmlns:p14="http://schemas.microsoft.com/office/powerpoint/2010/main" xmlns="" val="221381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err="1" smtClean="0"/>
              <a:t>Choose</a:t>
            </a:r>
            <a:r>
              <a:rPr lang="it-IT" sz="3200" dirty="0" smtClean="0"/>
              <a:t> a </a:t>
            </a:r>
            <a:r>
              <a:rPr lang="it-IT" sz="3200" dirty="0" err="1" smtClean="0"/>
              <a:t>nice</a:t>
            </a:r>
            <a:r>
              <a:rPr lang="it-IT" sz="3200" dirty="0" smtClean="0"/>
              <a:t> </a:t>
            </a:r>
            <a:r>
              <a:rPr lang="it-IT" sz="3200" dirty="0" err="1" smtClean="0"/>
              <a:t>object</a:t>
            </a:r>
            <a:r>
              <a:rPr lang="it-IT" sz="3200" dirty="0" smtClean="0"/>
              <a:t>, </a:t>
            </a:r>
            <a:r>
              <a:rPr lang="it-IT" sz="3200" dirty="0" err="1" smtClean="0"/>
              <a:t>choose</a:t>
            </a:r>
            <a:r>
              <a:rPr lang="it-IT" sz="3200" dirty="0" smtClean="0"/>
              <a:t> an </a:t>
            </a:r>
            <a:r>
              <a:rPr lang="it-IT" sz="3200" dirty="0" err="1" smtClean="0"/>
              <a:t>object</a:t>
            </a:r>
            <a:endParaRPr lang="it-IT" sz="3200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199706" y="1630325"/>
            <a:ext cx="8915400" cy="3777622"/>
          </a:xfrm>
        </p:spPr>
        <p:txBody>
          <a:bodyPr/>
          <a:lstStyle/>
          <a:p>
            <a:r>
              <a:rPr lang="it-IT" dirty="0" smtClean="0"/>
              <a:t>Taking a picture is not just freezing reality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in a frame;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an </a:t>
            </a:r>
            <a:r>
              <a:rPr lang="it-IT" dirty="0" err="1" smtClean="0"/>
              <a:t>act</a:t>
            </a:r>
            <a:r>
              <a:rPr lang="it-IT" dirty="0" smtClean="0"/>
              <a:t> of </a:t>
            </a:r>
            <a:r>
              <a:rPr lang="it-IT" dirty="0" err="1" smtClean="0"/>
              <a:t>communication</a:t>
            </a:r>
            <a:r>
              <a:rPr lang="it-IT" dirty="0" smtClean="0"/>
              <a:t>,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</a:t>
            </a:r>
            <a:r>
              <a:rPr lang="it-IT" dirty="0" err="1" smtClean="0"/>
              <a:t>therefore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picture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a </a:t>
            </a:r>
            <a:r>
              <a:rPr lang="it-IT" dirty="0" err="1" smtClean="0"/>
              <a:t>clear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and </a:t>
            </a:r>
            <a:r>
              <a:rPr lang="it-IT" dirty="0" err="1" smtClean="0"/>
              <a:t>identifiable</a:t>
            </a:r>
            <a:r>
              <a:rPr lang="it-IT" dirty="0" smtClean="0"/>
              <a:t> </a:t>
            </a:r>
            <a:r>
              <a:rPr lang="it-IT" dirty="0" err="1" smtClean="0"/>
              <a:t>object</a:t>
            </a:r>
            <a:endParaRPr lang="it-IT" dirty="0" smtClean="0"/>
          </a:p>
          <a:p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6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8767" y="1776537"/>
            <a:ext cx="3583791" cy="477838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821703" y="6105707"/>
            <a:ext cx="4068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Towers of Castel dell’Ovo, </a:t>
            </a:r>
            <a:r>
              <a:rPr lang="it-IT" sz="1400" dirty="0" err="1" smtClean="0"/>
              <a:t>Naples</a:t>
            </a:r>
            <a:endParaRPr lang="it-IT" sz="14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5136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Your object can represent many things</a:t>
            </a:r>
            <a:br>
              <a:rPr lang="it-IT" dirty="0" smtClean="0"/>
            </a:br>
            <a:r>
              <a:rPr lang="it-IT" sz="2400" dirty="0" smtClean="0"/>
              <a:t>(give space to your creativity)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</a:t>
            </a:r>
            <a:r>
              <a:rPr lang="it-IT" dirty="0" smtClean="0"/>
              <a:t>ictures often have symbolic meanings; play with your object to suggest different interpretations</a:t>
            </a:r>
          </a:p>
          <a:p>
            <a:endParaRPr lang="it-IT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0073" y="3140149"/>
            <a:ext cx="5709133" cy="323814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360429" y="5578079"/>
            <a:ext cx="29336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/>
              <a:t>Baby </a:t>
            </a:r>
            <a:r>
              <a:rPr lang="it-IT" sz="1400" dirty="0" err="1" smtClean="0"/>
              <a:t>turtle</a:t>
            </a:r>
            <a:r>
              <a:rPr lang="it-IT" sz="1400" dirty="0" smtClean="0"/>
              <a:t> / a </a:t>
            </a:r>
            <a:r>
              <a:rPr lang="it-IT" sz="1400" dirty="0"/>
              <a:t>new </a:t>
            </a:r>
            <a:r>
              <a:rPr lang="it-IT" sz="1400" dirty="0" err="1"/>
              <a:t>beginning</a:t>
            </a:r>
            <a:r>
              <a:rPr lang="it-IT" sz="1400" dirty="0"/>
              <a:t>.</a:t>
            </a:r>
          </a:p>
          <a:p>
            <a:pPr algn="r"/>
            <a:r>
              <a:rPr lang="it-IT" sz="1400" dirty="0"/>
              <a:t> Puerto Arista, Mexico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03217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91833" y="624110"/>
            <a:ext cx="9512779" cy="1280890"/>
          </a:xfrm>
        </p:spPr>
        <p:txBody>
          <a:bodyPr/>
          <a:lstStyle/>
          <a:p>
            <a:r>
              <a:rPr lang="it-IT" dirty="0" err="1" smtClean="0"/>
              <a:t>Wrong</a:t>
            </a:r>
            <a:r>
              <a:rPr lang="it-IT" dirty="0" smtClean="0"/>
              <a:t> </a:t>
            </a:r>
            <a:r>
              <a:rPr lang="it-IT" dirty="0" err="1" smtClean="0"/>
              <a:t>picture</a:t>
            </a:r>
            <a:r>
              <a:rPr lang="it-IT" dirty="0" smtClean="0"/>
              <a:t> </a:t>
            </a:r>
            <a:r>
              <a:rPr lang="it-IT" sz="2400" dirty="0" smtClean="0"/>
              <a:t>(</a:t>
            </a:r>
            <a:r>
              <a:rPr lang="it-IT" sz="2400" dirty="0" err="1" smtClean="0"/>
              <a:t>too</a:t>
            </a:r>
            <a:r>
              <a:rPr lang="it-IT" sz="2400" dirty="0" smtClean="0"/>
              <a:t> </a:t>
            </a:r>
            <a:r>
              <a:rPr lang="it-IT" sz="2400" dirty="0" err="1" smtClean="0"/>
              <a:t>many</a:t>
            </a:r>
            <a:r>
              <a:rPr lang="it-IT" sz="2400" dirty="0" smtClean="0"/>
              <a:t> </a:t>
            </a:r>
            <a:r>
              <a:rPr lang="it-IT" sz="2400" dirty="0" err="1" smtClean="0"/>
              <a:t>objects</a:t>
            </a:r>
            <a:r>
              <a:rPr lang="it-IT" sz="2400" dirty="0" smtClean="0"/>
              <a:t>, none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prevalent</a:t>
            </a:r>
            <a:r>
              <a:rPr lang="it-IT" sz="2400" dirty="0" smtClean="0"/>
              <a:t>)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95646" y="1605194"/>
            <a:ext cx="8915400" cy="3777622"/>
          </a:xfrm>
        </p:spPr>
        <p:txBody>
          <a:bodyPr/>
          <a:lstStyle/>
          <a:p>
            <a:r>
              <a:rPr lang="it-IT" dirty="0"/>
              <a:t>The presence of too many objects generates confusion; make sure there is just one object in your picture, or that the one you choose is prevalent </a:t>
            </a:r>
            <a:r>
              <a:rPr lang="it-IT" dirty="0" smtClean="0"/>
              <a:t>over </a:t>
            </a:r>
            <a:r>
              <a:rPr lang="it-IT" dirty="0"/>
              <a:t>the others. </a:t>
            </a:r>
          </a:p>
          <a:p>
            <a:endParaRPr lang="it-IT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14753" y="2561791"/>
            <a:ext cx="5400187" cy="405014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50828" y="5387354"/>
            <a:ext cx="36505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S</a:t>
            </a:r>
            <a:r>
              <a:rPr lang="it-IT" sz="1400" dirty="0"/>
              <a:t>hutter, (</a:t>
            </a:r>
            <a:r>
              <a:rPr lang="it-IT" sz="1400" dirty="0" smtClean="0"/>
              <a:t>cut) </a:t>
            </a:r>
            <a:r>
              <a:rPr lang="it-IT" sz="1400" dirty="0"/>
              <a:t>banner, people, door,  bi-coloured wall, flash on the glass, (</a:t>
            </a:r>
            <a:r>
              <a:rPr lang="it-IT" sz="1400" dirty="0" smtClean="0"/>
              <a:t>cut) </a:t>
            </a:r>
            <a:r>
              <a:rPr lang="it-IT" sz="1400" dirty="0"/>
              <a:t>umbrella</a:t>
            </a:r>
            <a:r>
              <a:rPr lang="it-IT" sz="1400" dirty="0" smtClean="0"/>
              <a:t>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89692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18204" y="566703"/>
            <a:ext cx="8911687" cy="1280890"/>
          </a:xfrm>
        </p:spPr>
        <p:txBody>
          <a:bodyPr/>
          <a:lstStyle/>
          <a:p>
            <a:r>
              <a:rPr lang="it-IT" dirty="0" smtClean="0"/>
              <a:t>Play with </a:t>
            </a:r>
            <a:r>
              <a:rPr lang="it-IT" dirty="0" err="1" smtClean="0"/>
              <a:t>perspectives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38060" y="1538177"/>
            <a:ext cx="8915400" cy="3777622"/>
          </a:xfrm>
        </p:spPr>
        <p:txBody>
          <a:bodyPr/>
          <a:lstStyle/>
          <a:p>
            <a:r>
              <a:rPr lang="it-IT" dirty="0" err="1" smtClean="0"/>
              <a:t>Different</a:t>
            </a:r>
            <a:r>
              <a:rPr lang="it-IT" dirty="0" smtClean="0"/>
              <a:t> and </a:t>
            </a:r>
            <a:r>
              <a:rPr lang="it-IT" dirty="0" err="1" smtClean="0"/>
              <a:t>unusual</a:t>
            </a:r>
            <a:r>
              <a:rPr lang="it-IT" dirty="0" smtClean="0"/>
              <a:t> </a:t>
            </a:r>
            <a:r>
              <a:rPr lang="it-IT" dirty="0" err="1" smtClean="0"/>
              <a:t>perspectives</a:t>
            </a:r>
            <a:r>
              <a:rPr lang="it-IT" dirty="0" smtClean="0"/>
              <a:t> help </a:t>
            </a:r>
            <a:r>
              <a:rPr lang="it-IT" dirty="0" err="1" smtClean="0"/>
              <a:t>you</a:t>
            </a:r>
            <a:r>
              <a:rPr lang="it-IT" dirty="0" smtClean="0"/>
              <a:t> to </a:t>
            </a:r>
            <a:r>
              <a:rPr lang="it-IT" dirty="0" err="1" smtClean="0"/>
              <a:t>give</a:t>
            </a:r>
            <a:r>
              <a:rPr lang="it-IT" dirty="0" smtClean="0"/>
              <a:t> new life to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object</a:t>
            </a:r>
            <a:r>
              <a:rPr lang="it-IT" dirty="0" smtClean="0"/>
              <a:t>, </a:t>
            </a:r>
            <a:r>
              <a:rPr lang="it-IT" dirty="0" err="1" smtClean="0"/>
              <a:t>strenghtening</a:t>
            </a:r>
            <a:r>
              <a:rPr lang="it-IT" dirty="0" smtClean="0"/>
              <a:t>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symbolic</a:t>
            </a:r>
            <a:r>
              <a:rPr lang="it-IT" dirty="0" smtClean="0"/>
              <a:t> </a:t>
            </a:r>
            <a:r>
              <a:rPr lang="it-IT" dirty="0" err="1" smtClean="0"/>
              <a:t>meaning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4" name="Segnaposto contenuto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7786" y="2651051"/>
            <a:ext cx="3994371" cy="2995777"/>
          </a:xfrm>
          <a:prstGeom prst="rect">
            <a:avLst/>
          </a:prstGeom>
        </p:spPr>
      </p:pic>
      <p:pic>
        <p:nvPicPr>
          <p:cNvPr id="5" name="Picture 2" descr="C:\Users\Acer3\Desktop\tips for pics\20777_449870945596_7617092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4195" y="2655005"/>
            <a:ext cx="4232127" cy="29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2238060" y="5911222"/>
            <a:ext cx="3352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Toy</a:t>
            </a:r>
            <a:r>
              <a:rPr lang="it-IT" sz="1400" dirty="0"/>
              <a:t> on the </a:t>
            </a:r>
            <a:r>
              <a:rPr lang="it-IT" sz="1400" dirty="0" err="1" smtClean="0"/>
              <a:t>street</a:t>
            </a:r>
            <a:r>
              <a:rPr lang="it-IT" sz="1400" dirty="0" smtClean="0"/>
              <a:t>,</a:t>
            </a:r>
          </a:p>
          <a:p>
            <a:r>
              <a:rPr lang="it-IT" sz="1400" dirty="0"/>
              <a:t> </a:t>
            </a:r>
            <a:r>
              <a:rPr lang="it-IT" sz="1400" dirty="0" smtClean="0"/>
              <a:t>                </a:t>
            </a:r>
            <a:r>
              <a:rPr lang="it-IT" sz="1400" dirty="0" err="1" smtClean="0"/>
              <a:t>Naples</a:t>
            </a:r>
            <a:endParaRPr lang="it-IT" sz="1400" dirty="0"/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7319206" y="5837544"/>
            <a:ext cx="39871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/>
              <a:t>Brave cowboy </a:t>
            </a:r>
            <a:r>
              <a:rPr lang="it-IT" sz="1400" dirty="0" err="1"/>
              <a:t>challenging</a:t>
            </a:r>
            <a:r>
              <a:rPr lang="it-IT" sz="1400" dirty="0"/>
              <a:t> </a:t>
            </a:r>
            <a:r>
              <a:rPr lang="it-IT" sz="1400" dirty="0" err="1"/>
              <a:t>his</a:t>
            </a:r>
            <a:r>
              <a:rPr lang="it-IT" sz="1400" dirty="0"/>
              <a:t> </a:t>
            </a:r>
            <a:r>
              <a:rPr lang="it-IT" sz="1400" dirty="0" err="1"/>
              <a:t>enemies</a:t>
            </a:r>
            <a:r>
              <a:rPr lang="it-IT" sz="1400" dirty="0"/>
              <a:t>, </a:t>
            </a:r>
            <a:r>
              <a:rPr lang="it-IT" sz="1400" dirty="0" smtClean="0"/>
              <a:t>       </a:t>
            </a:r>
            <a:r>
              <a:rPr lang="it-IT" sz="1400" dirty="0" err="1" smtClean="0"/>
              <a:t>Naples</a:t>
            </a:r>
            <a:r>
              <a:rPr lang="it-IT" sz="1400" dirty="0" smtClean="0"/>
              <a:t> </a:t>
            </a:r>
            <a:endParaRPr lang="it-IT" sz="14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79379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32180" y="567404"/>
            <a:ext cx="8911687" cy="1280890"/>
          </a:xfrm>
        </p:spPr>
        <p:txBody>
          <a:bodyPr/>
          <a:lstStyle/>
          <a:p>
            <a:r>
              <a:rPr lang="it-IT" dirty="0" err="1" smtClean="0"/>
              <a:t>Composing</a:t>
            </a:r>
            <a:r>
              <a:rPr lang="it-IT" dirty="0" smtClean="0"/>
              <a:t> a photo: the </a:t>
            </a:r>
            <a:r>
              <a:rPr lang="it-IT" dirty="0" err="1" smtClean="0"/>
              <a:t>rule</a:t>
            </a:r>
            <a:r>
              <a:rPr lang="it-IT" dirty="0" smtClean="0"/>
              <a:t> of </a:t>
            </a:r>
            <a:r>
              <a:rPr lang="it-IT" dirty="0" err="1" smtClean="0"/>
              <a:t>thirds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32180" y="1456435"/>
            <a:ext cx="8915400" cy="3777622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When we </a:t>
            </a:r>
            <a:r>
              <a:rPr lang="it-IT" dirty="0"/>
              <a:t>look at a picture, </a:t>
            </a:r>
            <a:r>
              <a:rPr lang="it-IT" dirty="0" smtClean="0"/>
              <a:t>our gaze </a:t>
            </a:r>
            <a:r>
              <a:rPr lang="it-IT" dirty="0"/>
              <a:t>immediately goes </a:t>
            </a:r>
            <a:r>
              <a:rPr lang="it-IT" dirty="0" smtClean="0"/>
              <a:t>to </a:t>
            </a:r>
            <a:r>
              <a:rPr lang="it-IT" dirty="0"/>
              <a:t>the </a:t>
            </a:r>
            <a:r>
              <a:rPr lang="it-IT" dirty="0" smtClean="0"/>
              <a:t>middle; then </a:t>
            </a:r>
            <a:r>
              <a:rPr lang="it-IT" dirty="0"/>
              <a:t>the brain needs to focus on something.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It </a:t>
            </a:r>
            <a:r>
              <a:rPr lang="it-IT" dirty="0"/>
              <a:t>has been demonstrated </a:t>
            </a:r>
            <a:r>
              <a:rPr lang="it-IT" dirty="0" smtClean="0"/>
              <a:t>that the human </a:t>
            </a:r>
            <a:r>
              <a:rPr lang="it-IT" dirty="0"/>
              <a:t>brain mainly focuses on four </a:t>
            </a:r>
            <a:r>
              <a:rPr lang="it-IT" dirty="0" smtClean="0"/>
              <a:t>points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35005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09390" y="560315"/>
            <a:ext cx="8911687" cy="1280890"/>
          </a:xfrm>
        </p:spPr>
        <p:txBody>
          <a:bodyPr/>
          <a:lstStyle/>
          <a:p>
            <a:r>
              <a:rPr lang="it-IT" dirty="0" smtClean="0"/>
              <a:t>Lines of strength and focus </a:t>
            </a:r>
            <a:r>
              <a:rPr lang="it-IT" dirty="0"/>
              <a:t>points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99352" y="1841205"/>
            <a:ext cx="8915400" cy="3777622"/>
          </a:xfrm>
        </p:spPr>
        <p:txBody>
          <a:bodyPr/>
          <a:lstStyle/>
          <a:p>
            <a:r>
              <a:rPr lang="it-IT" dirty="0"/>
              <a:t>To </a:t>
            </a:r>
            <a:r>
              <a:rPr lang="it-IT" dirty="0" err="1"/>
              <a:t>identify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points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divide the area of the </a:t>
            </a:r>
            <a:r>
              <a:rPr lang="it-IT" dirty="0" err="1"/>
              <a:t>picture</a:t>
            </a:r>
            <a:r>
              <a:rPr lang="it-IT" dirty="0"/>
              <a:t>, </a:t>
            </a:r>
            <a:r>
              <a:rPr lang="it-IT" dirty="0" err="1"/>
              <a:t>horizontally</a:t>
            </a:r>
            <a:r>
              <a:rPr lang="it-IT" dirty="0"/>
              <a:t> and </a:t>
            </a:r>
            <a:r>
              <a:rPr lang="it-IT" dirty="0" err="1"/>
              <a:t>vertically</a:t>
            </a:r>
            <a:r>
              <a:rPr lang="it-IT" dirty="0"/>
              <a:t>, </a:t>
            </a:r>
            <a:r>
              <a:rPr lang="it-IT" dirty="0" err="1"/>
              <a:t>into</a:t>
            </a:r>
            <a:r>
              <a:rPr lang="it-IT" dirty="0"/>
              <a:t> </a:t>
            </a:r>
            <a:r>
              <a:rPr lang="it-IT" dirty="0" err="1"/>
              <a:t>three</a:t>
            </a:r>
            <a:r>
              <a:rPr lang="it-IT" dirty="0"/>
              <a:t> </a:t>
            </a:r>
            <a:r>
              <a:rPr lang="it-IT" dirty="0" err="1"/>
              <a:t>equidistant</a:t>
            </a:r>
            <a:r>
              <a:rPr lang="it-IT" dirty="0"/>
              <a:t> </a:t>
            </a:r>
            <a:r>
              <a:rPr lang="it-IT" dirty="0" err="1"/>
              <a:t>sections</a:t>
            </a:r>
            <a:r>
              <a:rPr lang="it-IT" dirty="0"/>
              <a:t> with the so </a:t>
            </a:r>
            <a:r>
              <a:rPr lang="it-IT" dirty="0" err="1"/>
              <a:t>called</a:t>
            </a:r>
            <a:r>
              <a:rPr lang="it-IT" dirty="0"/>
              <a:t> «</a:t>
            </a:r>
            <a:r>
              <a:rPr lang="it-IT" dirty="0" err="1"/>
              <a:t>lines</a:t>
            </a:r>
            <a:r>
              <a:rPr lang="it-IT" dirty="0"/>
              <a:t> of </a:t>
            </a:r>
            <a:r>
              <a:rPr lang="it-IT" dirty="0" err="1"/>
              <a:t>strength</a:t>
            </a:r>
            <a:r>
              <a:rPr lang="it-IT" dirty="0" smtClean="0"/>
              <a:t>»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4" name="Segnaposto contenuto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8084" y="2733652"/>
            <a:ext cx="5905511" cy="393700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862845" y="2852853"/>
            <a:ext cx="14218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0070C0"/>
                </a:solidFill>
              </a:rPr>
              <a:t>Lines of </a:t>
            </a:r>
            <a:r>
              <a:rPr lang="it-IT" sz="1600" dirty="0" err="1" smtClean="0">
                <a:solidFill>
                  <a:srgbClr val="0070C0"/>
                </a:solidFill>
              </a:rPr>
              <a:t>strenght</a:t>
            </a:r>
            <a:endParaRPr lang="it-IT" sz="1600" dirty="0">
              <a:solidFill>
                <a:srgbClr val="0070C0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>
            <a:off x="7878727" y="3179250"/>
            <a:ext cx="241004" cy="19115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6505624" y="3125971"/>
            <a:ext cx="185368" cy="24100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4406640" y="4551807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0070C0"/>
                </a:solidFill>
              </a:rPr>
              <a:t>Lines of </a:t>
            </a:r>
            <a:r>
              <a:rPr lang="it-IT" sz="1600" dirty="0" err="1">
                <a:solidFill>
                  <a:srgbClr val="0070C0"/>
                </a:solidFill>
              </a:rPr>
              <a:t>strenght</a:t>
            </a:r>
            <a:endParaRPr lang="it-IT" sz="1600" dirty="0">
              <a:solidFill>
                <a:srgbClr val="0070C0"/>
              </a:solidFill>
            </a:endParaRPr>
          </a:p>
        </p:txBody>
      </p:sp>
      <p:cxnSp>
        <p:nvCxnSpPr>
          <p:cNvPr id="12" name="Connettore 2 11"/>
          <p:cNvCxnSpPr/>
          <p:nvPr/>
        </p:nvCxnSpPr>
        <p:spPr>
          <a:xfrm flipV="1">
            <a:off x="5202865" y="4238847"/>
            <a:ext cx="89594" cy="31296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5202865" y="4911627"/>
            <a:ext cx="141768" cy="25579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5802596" y="3437628"/>
            <a:ext cx="375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8388530" y="3437628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2</a:t>
            </a:r>
            <a:endParaRPr lang="it-IT" dirty="0"/>
          </a:p>
        </p:txBody>
      </p:sp>
      <p:sp>
        <p:nvSpPr>
          <p:cNvPr id="19" name="Rettangolo 18"/>
          <p:cNvSpPr/>
          <p:nvPr/>
        </p:nvSpPr>
        <p:spPr>
          <a:xfrm>
            <a:off x="8388530" y="5680805"/>
            <a:ext cx="314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3</a:t>
            </a:r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5802596" y="555648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5802596" y="5613728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4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6765233" y="4497405"/>
            <a:ext cx="1429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rgbClr val="0070C0"/>
                </a:solidFill>
              </a:rPr>
              <a:t>Focus </a:t>
            </a:r>
            <a:r>
              <a:rPr lang="it-IT" sz="1400" dirty="0" err="1" smtClean="0">
                <a:solidFill>
                  <a:srgbClr val="0070C0"/>
                </a:solidFill>
              </a:rPr>
              <a:t>points</a:t>
            </a:r>
            <a:endParaRPr lang="it-IT" sz="1400" dirty="0">
              <a:solidFill>
                <a:srgbClr val="0070C0"/>
              </a:solidFill>
            </a:endParaRPr>
          </a:p>
        </p:txBody>
      </p:sp>
      <p:cxnSp>
        <p:nvCxnSpPr>
          <p:cNvPr id="24" name="Connettore 2 23"/>
          <p:cNvCxnSpPr/>
          <p:nvPr/>
        </p:nvCxnSpPr>
        <p:spPr>
          <a:xfrm>
            <a:off x="7807649" y="4847818"/>
            <a:ext cx="191580" cy="21655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 flipV="1">
            <a:off x="7878727" y="4313463"/>
            <a:ext cx="191580" cy="14754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H="1">
            <a:off x="6818183" y="4839750"/>
            <a:ext cx="144668" cy="21655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H="1" flipV="1">
            <a:off x="6720691" y="4316409"/>
            <a:ext cx="194985" cy="19192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871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12962" y="862768"/>
            <a:ext cx="8915400" cy="3777622"/>
          </a:xfrm>
        </p:spPr>
        <p:txBody>
          <a:bodyPr/>
          <a:lstStyle/>
          <a:p>
            <a:r>
              <a:rPr lang="it-IT" sz="2000" dirty="0"/>
              <a:t>A photo is interesting and </a:t>
            </a:r>
            <a:r>
              <a:rPr lang="it-IT" sz="2000" dirty="0" smtClean="0"/>
              <a:t>dynamic </a:t>
            </a:r>
            <a:r>
              <a:rPr lang="it-IT" sz="2000" dirty="0"/>
              <a:t>if the main object is placed on one of the points, or on a line of </a:t>
            </a:r>
            <a:r>
              <a:rPr lang="it-IT" sz="2000" dirty="0" smtClean="0"/>
              <a:t>strength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1899" y="2157634"/>
            <a:ext cx="5187448" cy="330194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994545" y="3686858"/>
            <a:ext cx="1475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Static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161554" y="3686858"/>
            <a:ext cx="124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Dynamic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72270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o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132</TotalTime>
  <Words>594</Words>
  <Application>Microsoft Office PowerPoint</Application>
  <PresentationFormat>Personalizzato</PresentationFormat>
  <Paragraphs>67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Filo</vt:lpstr>
      <vt:lpstr>SLIDES Chapter 04 - Annex Y</vt:lpstr>
      <vt:lpstr>Hmm, nice picture but…what is it about?</vt:lpstr>
      <vt:lpstr>Choose a nice object, choose an object</vt:lpstr>
      <vt:lpstr>Your object can represent many things (give space to your creativity)</vt:lpstr>
      <vt:lpstr>Wrong picture (too many objects, none is prevalent)</vt:lpstr>
      <vt:lpstr>Play with perspectives</vt:lpstr>
      <vt:lpstr>Composing a photo: the rule of thirds</vt:lpstr>
      <vt:lpstr>Lines of strength and focus points </vt:lpstr>
      <vt:lpstr>Diapositiva 9</vt:lpstr>
      <vt:lpstr>Diapositiva 10</vt:lpstr>
      <vt:lpstr>Diapositiva 11</vt:lpstr>
      <vt:lpstr>Diapositiva 12</vt:lpstr>
      <vt:lpstr>Don’t cut your poor, innocent friends !!!</vt:lpstr>
      <vt:lpstr>No ear, no mouth, no nose…</vt:lpstr>
      <vt:lpstr>Light position</vt:lpstr>
      <vt:lpstr>Frontal light flattens shapes, light from one side exalts them </vt:lpstr>
      <vt:lpstr>The importance on balance</vt:lpstr>
      <vt:lpstr>Golden rule, break the rules!</vt:lpstr>
      <vt:lpstr>Diapositiva 19</vt:lpstr>
      <vt:lpstr>Diapositiva 20</vt:lpstr>
      <vt:lpstr>Diapositiva 21</vt:lpstr>
      <vt:lpstr> Thanks for your attention and… CHEESE!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Hmm, nice picture but…what is it about?</dc:title>
  <dc:creator>Sirio Fusco</dc:creator>
  <cp:lastModifiedBy>elisa</cp:lastModifiedBy>
  <cp:revision>16</cp:revision>
  <dcterms:created xsi:type="dcterms:W3CDTF">2016-03-31T10:15:30Z</dcterms:created>
  <dcterms:modified xsi:type="dcterms:W3CDTF">2016-05-29T17:25:25Z</dcterms:modified>
</cp:coreProperties>
</file>