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2" r:id="rId3"/>
    <p:sldId id="257" r:id="rId4"/>
    <p:sldId id="260" r:id="rId5"/>
    <p:sldId id="258" r:id="rId6"/>
    <p:sldId id="259" r:id="rId7"/>
    <p:sldId id="261" r:id="rId8"/>
    <p:sldId id="263" r:id="rId9"/>
    <p:sldId id="264" r:id="rId1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16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267676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259666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131464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309246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419858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1478229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8" name="Symbol zastępczy stopki 7"/>
          <p:cNvSpPr>
            <a:spLocks noGrp="1"/>
          </p:cNvSpPr>
          <p:nvPr>
            <p:ph type="ftr" sz="quarter" idx="11"/>
          </p:nvPr>
        </p:nvSpPr>
        <p:spPr/>
        <p:txBody>
          <a:bodyPr/>
          <a:lstStyle/>
          <a:p>
            <a:endParaRPr lang="pl-PL" dirty="0"/>
          </a:p>
        </p:txBody>
      </p:sp>
      <p:sp>
        <p:nvSpPr>
          <p:cNvPr id="9" name="Symbol zastępczy numeru slajdu 8"/>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611211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5" name="Symbol zastępczy numeru slajdu 4"/>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398028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4084571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73922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dirty="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CA95442-404D-414A-ACEA-CEE821314E76}" type="datetimeFigureOut">
              <a:rPr lang="pl-PL" smtClean="0"/>
              <a:pPr/>
              <a:t>2016-05-21</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1901259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A95442-404D-414A-ACEA-CEE821314E76}" type="datetimeFigureOut">
              <a:rPr lang="pl-PL" smtClean="0"/>
              <a:pPr/>
              <a:t>2016-05-21</a:t>
            </a:fld>
            <a:endParaRPr lang="pl-PL" dirty="0"/>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5074A-EDA1-4640-880C-FA5859D46E90}" type="slidenum">
              <a:rPr lang="pl-PL" smtClean="0"/>
              <a:pPr/>
              <a:t>‹N›</a:t>
            </a:fld>
            <a:endParaRPr lang="pl-PL" dirty="0"/>
          </a:p>
        </p:txBody>
      </p:sp>
    </p:spTree>
    <p:extLst>
      <p:ext uri="{BB962C8B-B14F-4D97-AF65-F5344CB8AC3E}">
        <p14:creationId xmlns:p14="http://schemas.microsoft.com/office/powerpoint/2010/main" xmlns="" val="1279863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salto-youth.net/tools/" TargetMode="External"/><Relationship Id="rId2" Type="http://schemas.openxmlformats.org/officeDocument/2006/relationships/hyperlink" Target="http://geert-hofstede.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POWERP_COVER.jpg"/>
          <p:cNvPicPr>
            <a:picLocks noChangeAspect="1"/>
          </p:cNvPicPr>
          <p:nvPr/>
        </p:nvPicPr>
        <p:blipFill>
          <a:blip r:embed="rId2" cstate="print"/>
          <a:stretch>
            <a:fillRect/>
          </a:stretch>
        </p:blipFill>
        <p:spPr>
          <a:xfrm>
            <a:off x="1" y="1"/>
            <a:ext cx="9165771" cy="6857999"/>
          </a:xfrm>
          <a:prstGeom prst="rect">
            <a:avLst/>
          </a:prstGeom>
        </p:spPr>
      </p:pic>
      <p:sp>
        <p:nvSpPr>
          <p:cNvPr id="9219" name="Subtitle 2"/>
          <p:cNvSpPr>
            <a:spLocks noGrp="1"/>
          </p:cNvSpPr>
          <p:nvPr>
            <p:ph type="subTitle" idx="1"/>
          </p:nvPr>
        </p:nvSpPr>
        <p:spPr/>
        <p:txBody>
          <a:bodyPr/>
          <a:lstStyle/>
          <a:p>
            <a:endParaRPr lang="it-IT" b="1" dirty="0" smtClean="0"/>
          </a:p>
          <a:p>
            <a:endParaRPr lang="it-IT" b="1" dirty="0"/>
          </a:p>
          <a:p>
            <a:pPr marR="0" eaLnBrk="1" hangingPunct="1"/>
            <a:endParaRPr lang="ro-RO" dirty="0" smtClean="0"/>
          </a:p>
        </p:txBody>
      </p:sp>
      <p:sp>
        <p:nvSpPr>
          <p:cNvPr id="6" name="CasellaDiTesto 5"/>
          <p:cNvSpPr txBox="1"/>
          <p:nvPr/>
        </p:nvSpPr>
        <p:spPr>
          <a:xfrm>
            <a:off x="1524000" y="5867400"/>
            <a:ext cx="6324600" cy="307777"/>
          </a:xfrm>
          <a:prstGeom prst="rect">
            <a:avLst/>
          </a:prstGeom>
          <a:noFill/>
        </p:spPr>
        <p:txBody>
          <a:bodyPr wrap="square" rtlCol="0">
            <a:spAutoFit/>
          </a:bodyPr>
          <a:lstStyle/>
          <a:p>
            <a:pPr algn="ctr"/>
            <a:r>
              <a:rPr lang="ro-RO" sz="1400" dirty="0">
                <a:solidFill>
                  <a:schemeClr val="bg1"/>
                </a:solidFill>
                <a:latin typeface="+mj-lt"/>
              </a:rPr>
              <a:t>Upskilling Europe Toolkits | Toolkit </a:t>
            </a:r>
            <a:r>
              <a:rPr lang="ro-RO" sz="1400" dirty="0" smtClean="0">
                <a:solidFill>
                  <a:schemeClr val="bg1"/>
                </a:solidFill>
                <a:latin typeface="+mj-lt"/>
              </a:rPr>
              <a:t>0</a:t>
            </a:r>
            <a:r>
              <a:rPr lang="it-IT" sz="1400" dirty="0" smtClean="0">
                <a:solidFill>
                  <a:schemeClr val="bg1"/>
                </a:solidFill>
                <a:latin typeface="+mj-lt"/>
              </a:rPr>
              <a:t>4</a:t>
            </a:r>
            <a:r>
              <a:rPr lang="ro-RO" sz="1400" dirty="0" smtClean="0">
                <a:solidFill>
                  <a:schemeClr val="bg1"/>
                </a:solidFill>
                <a:latin typeface="+mj-lt"/>
              </a:rPr>
              <a:t>:  </a:t>
            </a:r>
            <a:r>
              <a:rPr lang="it-IT" sz="1400" dirty="0" smtClean="0">
                <a:solidFill>
                  <a:schemeClr val="bg1"/>
                </a:solidFill>
                <a:latin typeface="+mj-lt"/>
              </a:rPr>
              <a:t>Apprendimento Permanente</a:t>
            </a:r>
            <a:endParaRPr lang="it-IT" sz="1400" dirty="0">
              <a:solidFill>
                <a:schemeClr val="bg1"/>
              </a:solidFill>
              <a:latin typeface="+mj-lt"/>
            </a:endParaRPr>
          </a:p>
        </p:txBody>
      </p:sp>
      <p:sp>
        <p:nvSpPr>
          <p:cNvPr id="9" name="Rettangolo arrotondato 8"/>
          <p:cNvSpPr/>
          <p:nvPr/>
        </p:nvSpPr>
        <p:spPr>
          <a:xfrm>
            <a:off x="827584" y="2132856"/>
            <a:ext cx="7488832" cy="25922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t-IT"/>
          </a:p>
        </p:txBody>
      </p:sp>
      <p:sp>
        <p:nvSpPr>
          <p:cNvPr id="2" name="Title 1"/>
          <p:cNvSpPr>
            <a:spLocks noGrp="1"/>
          </p:cNvSpPr>
          <p:nvPr>
            <p:ph type="ctrTitle"/>
          </p:nvPr>
        </p:nvSpPr>
        <p:spPr>
          <a:xfrm>
            <a:off x="683568" y="2348880"/>
            <a:ext cx="7772400" cy="2232248"/>
          </a:xfrm>
        </p:spPr>
        <p:txBody>
          <a:bodyPr/>
          <a:lstStyle/>
          <a:p>
            <a:pPr>
              <a:defRPr/>
            </a:pPr>
            <a:r>
              <a:rPr lang="en-US" sz="4200" b="1" dirty="0" smtClean="0"/>
              <a:t>SLIDES</a:t>
            </a:r>
            <a:r>
              <a:rPr lang="en-US" sz="4200" b="1" dirty="0" smtClean="0"/>
              <a:t/>
            </a:r>
            <a:br>
              <a:rPr lang="en-US" sz="4200" b="1" dirty="0" smtClean="0"/>
            </a:br>
            <a:r>
              <a:rPr lang="en-US" sz="2400" b="1" dirty="0" err="1" smtClean="0"/>
              <a:t>C</a:t>
            </a:r>
            <a:r>
              <a:rPr lang="en-US" sz="2400" b="1" dirty="0" err="1" smtClean="0"/>
              <a:t>apitolo</a:t>
            </a:r>
            <a:r>
              <a:rPr lang="en-US" sz="2400" b="1" dirty="0" smtClean="0"/>
              <a:t> 04 - </a:t>
            </a:r>
            <a:r>
              <a:rPr lang="en-US" sz="2400" b="1" dirty="0" err="1" smtClean="0"/>
              <a:t>Unità</a:t>
            </a:r>
            <a:r>
              <a:rPr lang="en-US" sz="2400" b="1" dirty="0" smtClean="0"/>
              <a:t> 5</a:t>
            </a:r>
            <a:r>
              <a:rPr lang="en-US" sz="2400" b="1" dirty="0" smtClean="0"/>
              <a:t/>
            </a:r>
            <a:br>
              <a:rPr lang="en-US" sz="2400" b="1" dirty="0" smtClean="0"/>
            </a:br>
            <a:r>
              <a:rPr lang="en-US" sz="2400" b="1" dirty="0" err="1" smtClean="0"/>
              <a:t>Consapevolezza</a:t>
            </a:r>
            <a:r>
              <a:rPr lang="en-US" sz="2400" b="1" dirty="0" smtClean="0"/>
              <a:t> </a:t>
            </a:r>
            <a:r>
              <a:rPr lang="en-US" sz="2400" b="1" dirty="0" err="1" smtClean="0"/>
              <a:t>culturale</a:t>
            </a:r>
            <a:r>
              <a:rPr lang="en-US" sz="2400" b="1" dirty="0" smtClean="0"/>
              <a:t> e </a:t>
            </a:r>
            <a:r>
              <a:rPr lang="en-US" sz="2400" b="1" dirty="0" smtClean="0"/>
              <a:t/>
            </a:r>
            <a:br>
              <a:rPr lang="en-US" sz="2400" b="1" dirty="0" smtClean="0"/>
            </a:br>
            <a:r>
              <a:rPr lang="it-IT" sz="2400" b="1" dirty="0" smtClean="0"/>
              <a:t>comunicazione</a:t>
            </a:r>
            <a:r>
              <a:rPr lang="en-US" sz="2400" b="1" dirty="0" smtClean="0"/>
              <a:t> </a:t>
            </a:r>
            <a:r>
              <a:rPr lang="en-US" sz="2400" b="1" dirty="0" err="1" smtClean="0"/>
              <a:t>interculturale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b="1" dirty="0" err="1" smtClean="0"/>
              <a:t>Materiali</a:t>
            </a:r>
            <a:r>
              <a:rPr lang="en-US" b="1" dirty="0" smtClean="0"/>
              <a:t> </a:t>
            </a:r>
            <a:r>
              <a:rPr lang="en-US" b="1" dirty="0" err="1" smtClean="0"/>
              <a:t>utili</a:t>
            </a:r>
            <a:r>
              <a:rPr lang="pl-PL" b="1" dirty="0" smtClean="0"/>
              <a:t>: </a:t>
            </a:r>
            <a:endParaRPr lang="pl-PL" b="1" dirty="0"/>
          </a:p>
        </p:txBody>
      </p:sp>
      <p:sp>
        <p:nvSpPr>
          <p:cNvPr id="3" name="Symbol zastępczy zawartości 2"/>
          <p:cNvSpPr>
            <a:spLocks noGrp="1"/>
          </p:cNvSpPr>
          <p:nvPr>
            <p:ph idx="1"/>
          </p:nvPr>
        </p:nvSpPr>
        <p:spPr/>
        <p:txBody>
          <a:bodyPr>
            <a:normAutofit fontScale="62500" lnSpcReduction="20000"/>
          </a:bodyPr>
          <a:lstStyle/>
          <a:p>
            <a:pPr>
              <a:lnSpc>
                <a:spcPct val="170000"/>
              </a:lnSpc>
            </a:pPr>
            <a:r>
              <a:rPr lang="it-IT" sz="2600" i="1" dirty="0" err="1" smtClean="0"/>
              <a:t>Hofstede</a:t>
            </a:r>
            <a:r>
              <a:rPr lang="it-IT" sz="2600" i="1" dirty="0" smtClean="0"/>
              <a:t>, </a:t>
            </a:r>
            <a:r>
              <a:rPr lang="it-IT" sz="2600" i="1" dirty="0" err="1" smtClean="0"/>
              <a:t>Geert</a:t>
            </a:r>
            <a:r>
              <a:rPr lang="it-IT" sz="2600" i="1" dirty="0" smtClean="0"/>
              <a:t>, </a:t>
            </a:r>
            <a:r>
              <a:rPr lang="it-IT" sz="2600" i="1" dirty="0" err="1" smtClean="0"/>
              <a:t>Gert</a:t>
            </a:r>
            <a:r>
              <a:rPr lang="it-IT" sz="2600" i="1" dirty="0" smtClean="0"/>
              <a:t> Jan </a:t>
            </a:r>
            <a:r>
              <a:rPr lang="it-IT" sz="2600" i="1" dirty="0" err="1" smtClean="0"/>
              <a:t>Hofstede</a:t>
            </a:r>
            <a:r>
              <a:rPr lang="it-IT" sz="2600" i="1" dirty="0" smtClean="0"/>
              <a:t> and Michael </a:t>
            </a:r>
            <a:r>
              <a:rPr lang="it-IT" sz="2600" i="1" dirty="0" err="1" smtClean="0"/>
              <a:t>Minkov</a:t>
            </a:r>
            <a:r>
              <a:rPr lang="it-IT" sz="2600" i="1" dirty="0" smtClean="0"/>
              <a:t> (2010). </a:t>
            </a:r>
            <a:r>
              <a:rPr lang="it-IT" sz="2600" i="1" dirty="0" err="1" smtClean="0"/>
              <a:t>Cultures</a:t>
            </a:r>
            <a:r>
              <a:rPr lang="it-IT" sz="2600" i="1" dirty="0" smtClean="0"/>
              <a:t> and </a:t>
            </a:r>
            <a:r>
              <a:rPr lang="it-IT" sz="2600" i="1" dirty="0" err="1" smtClean="0"/>
              <a:t>Organizations</a:t>
            </a:r>
            <a:r>
              <a:rPr lang="it-IT" sz="2600" i="1" dirty="0" smtClean="0"/>
              <a:t>: Software of the </a:t>
            </a:r>
            <a:r>
              <a:rPr lang="it-IT" sz="2600" i="1" dirty="0" err="1" smtClean="0"/>
              <a:t>Mind</a:t>
            </a:r>
            <a:r>
              <a:rPr lang="it-IT" sz="2600" i="1" dirty="0" smtClean="0"/>
              <a:t>, 3rd ed. New York: McGraw-Hill.</a:t>
            </a:r>
          </a:p>
          <a:p>
            <a:pPr>
              <a:lnSpc>
                <a:spcPct val="170000"/>
              </a:lnSpc>
            </a:pPr>
            <a:r>
              <a:rPr lang="it-IT" sz="2600" i="1" dirty="0" smtClean="0"/>
              <a:t>Sito web di </a:t>
            </a:r>
            <a:r>
              <a:rPr lang="it-IT" sz="2600" i="1" dirty="0" err="1" smtClean="0"/>
              <a:t>Geert</a:t>
            </a:r>
            <a:r>
              <a:rPr lang="it-IT" sz="2600" i="1" dirty="0" smtClean="0"/>
              <a:t> </a:t>
            </a:r>
            <a:r>
              <a:rPr lang="it-IT" sz="2600" i="1" dirty="0" err="1" smtClean="0"/>
              <a:t>Hofstede</a:t>
            </a:r>
            <a:r>
              <a:rPr lang="it-IT" sz="2600" i="1" dirty="0" smtClean="0"/>
              <a:t>: </a:t>
            </a:r>
            <a:r>
              <a:rPr lang="it-IT" sz="2600" i="1" u="sng" dirty="0" smtClean="0">
                <a:hlinkClick r:id="rId2"/>
              </a:rPr>
              <a:t>http://geert-hofstede.com/</a:t>
            </a:r>
            <a:endParaRPr lang="it-IT" sz="2600" i="1" dirty="0" smtClean="0"/>
          </a:p>
          <a:p>
            <a:pPr>
              <a:lnSpc>
                <a:spcPct val="170000"/>
              </a:lnSpc>
            </a:pPr>
            <a:r>
              <a:rPr lang="it-IT" sz="2600" i="1" dirty="0" err="1" smtClean="0"/>
              <a:t>Ting-Toomey</a:t>
            </a:r>
            <a:r>
              <a:rPr lang="it-IT" sz="2600" i="1" dirty="0" smtClean="0"/>
              <a:t>, S.(1999). </a:t>
            </a:r>
            <a:r>
              <a:rPr lang="it-IT" sz="2600" i="1" dirty="0" err="1" smtClean="0"/>
              <a:t>Communicating</a:t>
            </a:r>
            <a:r>
              <a:rPr lang="it-IT" sz="2600" i="1" dirty="0" smtClean="0"/>
              <a:t> </a:t>
            </a:r>
            <a:r>
              <a:rPr lang="it-IT" sz="2600" i="1" dirty="0" err="1" smtClean="0"/>
              <a:t>across</a:t>
            </a:r>
            <a:r>
              <a:rPr lang="it-IT" sz="2600" i="1" dirty="0" smtClean="0"/>
              <a:t> </a:t>
            </a:r>
            <a:r>
              <a:rPr lang="it-IT" sz="2600" i="1" dirty="0" err="1" smtClean="0"/>
              <a:t>cultures</a:t>
            </a:r>
            <a:r>
              <a:rPr lang="it-IT" sz="2600" i="1" dirty="0" smtClean="0"/>
              <a:t>. New York: </a:t>
            </a:r>
            <a:r>
              <a:rPr lang="it-IT" sz="2600" i="1" dirty="0" err="1" smtClean="0"/>
              <a:t>Guilford</a:t>
            </a:r>
            <a:r>
              <a:rPr lang="it-IT" sz="2600" i="1" dirty="0" smtClean="0"/>
              <a:t> Press.</a:t>
            </a:r>
          </a:p>
          <a:p>
            <a:pPr>
              <a:lnSpc>
                <a:spcPct val="170000"/>
              </a:lnSpc>
            </a:pPr>
            <a:r>
              <a:rPr lang="it-IT" sz="2600" i="1" dirty="0" err="1" smtClean="0"/>
              <a:t>Triandis</a:t>
            </a:r>
            <a:r>
              <a:rPr lang="it-IT" sz="2600" i="1" dirty="0" smtClean="0"/>
              <a:t>, H. C.(1994). Culture and social </a:t>
            </a:r>
            <a:r>
              <a:rPr lang="it-IT" sz="2600" i="1" dirty="0" err="1" smtClean="0"/>
              <a:t>behavior</a:t>
            </a:r>
            <a:r>
              <a:rPr lang="it-IT" sz="2600" i="1" dirty="0" smtClean="0"/>
              <a:t>. New York: McGraw-Hill.</a:t>
            </a:r>
          </a:p>
          <a:p>
            <a:pPr>
              <a:lnSpc>
                <a:spcPct val="170000"/>
              </a:lnSpc>
            </a:pPr>
            <a:r>
              <a:rPr lang="it-IT" sz="2600" i="1" dirty="0" smtClean="0"/>
              <a:t>Devine,P</a:t>
            </a:r>
            <a:r>
              <a:rPr lang="it-IT" sz="2600" i="1" dirty="0" smtClean="0"/>
              <a:t>. G. (1989). </a:t>
            </a:r>
            <a:r>
              <a:rPr lang="it-IT" sz="2600" i="1" dirty="0" err="1" smtClean="0"/>
              <a:t>Stereotypes</a:t>
            </a:r>
            <a:r>
              <a:rPr lang="it-IT" sz="2600" i="1" dirty="0" smtClean="0"/>
              <a:t> and </a:t>
            </a:r>
            <a:r>
              <a:rPr lang="it-IT" sz="2600" i="1" dirty="0" err="1" smtClean="0"/>
              <a:t>prejudice</a:t>
            </a:r>
            <a:r>
              <a:rPr lang="it-IT" sz="2600" i="1" dirty="0" smtClean="0"/>
              <a:t>: </a:t>
            </a:r>
            <a:r>
              <a:rPr lang="it-IT" sz="2600" i="1" dirty="0" err="1" smtClean="0"/>
              <a:t>Their</a:t>
            </a:r>
            <a:r>
              <a:rPr lang="it-IT" sz="2600" i="1" dirty="0" smtClean="0"/>
              <a:t> </a:t>
            </a:r>
            <a:r>
              <a:rPr lang="it-IT" sz="2600" i="1" dirty="0" err="1" smtClean="0"/>
              <a:t>automatic</a:t>
            </a:r>
            <a:r>
              <a:rPr lang="it-IT" sz="2600" i="1" dirty="0" smtClean="0"/>
              <a:t> and </a:t>
            </a:r>
            <a:r>
              <a:rPr lang="it-IT" sz="2600" i="1" dirty="0" err="1" smtClean="0"/>
              <a:t>controlled</a:t>
            </a:r>
            <a:r>
              <a:rPr lang="it-IT" sz="2600" i="1" dirty="0" smtClean="0"/>
              <a:t> </a:t>
            </a:r>
            <a:r>
              <a:rPr lang="it-IT" sz="2600" i="1" dirty="0" err="1" smtClean="0"/>
              <a:t>components</a:t>
            </a:r>
            <a:r>
              <a:rPr lang="it-IT" sz="2600" i="1" dirty="0" smtClean="0"/>
              <a:t>. Journal of </a:t>
            </a:r>
            <a:r>
              <a:rPr lang="it-IT" sz="2600" i="1" dirty="0" err="1" smtClean="0"/>
              <a:t>Personality</a:t>
            </a:r>
            <a:r>
              <a:rPr lang="it-IT" sz="2600" i="1" dirty="0" smtClean="0"/>
              <a:t> and Social </a:t>
            </a:r>
            <a:r>
              <a:rPr lang="it-IT" sz="2600" i="1" dirty="0" err="1" smtClean="0"/>
              <a:t>Psychology</a:t>
            </a:r>
            <a:endParaRPr lang="it-IT" sz="2600" i="1" dirty="0" smtClean="0"/>
          </a:p>
          <a:p>
            <a:pPr>
              <a:lnSpc>
                <a:spcPct val="170000"/>
              </a:lnSpc>
            </a:pPr>
            <a:r>
              <a:rPr lang="it-IT" sz="2600" i="1" dirty="0" smtClean="0"/>
              <a:t>Bennett, J. M., &amp; Bennett, M. J.(2004). </a:t>
            </a:r>
            <a:r>
              <a:rPr lang="it-IT" sz="2600" i="1" dirty="0" err="1" smtClean="0"/>
              <a:t>Developing</a:t>
            </a:r>
            <a:r>
              <a:rPr lang="it-IT" sz="2600" i="1" dirty="0" smtClean="0"/>
              <a:t> </a:t>
            </a:r>
            <a:r>
              <a:rPr lang="it-IT" sz="2600" i="1" dirty="0" err="1" smtClean="0"/>
              <a:t>intercultural</a:t>
            </a:r>
            <a:r>
              <a:rPr lang="it-IT" sz="2600" i="1" dirty="0" smtClean="0"/>
              <a:t> </a:t>
            </a:r>
            <a:r>
              <a:rPr lang="it-IT" sz="2600" i="1" dirty="0" err="1" smtClean="0"/>
              <a:t>sensitivity</a:t>
            </a:r>
            <a:r>
              <a:rPr lang="it-IT" sz="2600" i="1" dirty="0" smtClean="0"/>
              <a:t>:  An integrative </a:t>
            </a:r>
            <a:r>
              <a:rPr lang="it-IT" sz="2600" i="1" dirty="0" err="1" smtClean="0"/>
              <a:t>approach</a:t>
            </a:r>
            <a:r>
              <a:rPr lang="it-IT" sz="2600" i="1" dirty="0" smtClean="0"/>
              <a:t> to global and </a:t>
            </a:r>
            <a:r>
              <a:rPr lang="it-IT" sz="2600" i="1" dirty="0" err="1" smtClean="0"/>
              <a:t>domestic</a:t>
            </a:r>
            <a:r>
              <a:rPr lang="it-IT" sz="2600" i="1" dirty="0" smtClean="0"/>
              <a:t> </a:t>
            </a:r>
            <a:r>
              <a:rPr lang="it-IT" sz="2600" i="1" dirty="0" err="1" smtClean="0"/>
              <a:t>diversity</a:t>
            </a:r>
            <a:r>
              <a:rPr lang="it-IT" sz="2600" i="1" dirty="0" smtClean="0"/>
              <a:t>. In D. Landis, J.M. Bennett, &amp; M.J. Bennett (</a:t>
            </a:r>
            <a:r>
              <a:rPr lang="it-IT" sz="2600" i="1" dirty="0" err="1" smtClean="0"/>
              <a:t>Eds</a:t>
            </a:r>
            <a:r>
              <a:rPr lang="it-IT" sz="2600" i="1" dirty="0" smtClean="0"/>
              <a:t>.), </a:t>
            </a:r>
            <a:r>
              <a:rPr lang="it-IT" sz="2600" i="1" dirty="0" err="1" smtClean="0"/>
              <a:t>Handbook</a:t>
            </a:r>
            <a:r>
              <a:rPr lang="it-IT" sz="2600" i="1" dirty="0" smtClean="0"/>
              <a:t> of </a:t>
            </a:r>
            <a:r>
              <a:rPr lang="it-IT" sz="2600" i="1" dirty="0" err="1" smtClean="0"/>
              <a:t>intercultural</a:t>
            </a:r>
            <a:r>
              <a:rPr lang="it-IT" sz="2600" i="1" dirty="0" smtClean="0"/>
              <a:t> training, 3rd ed. </a:t>
            </a:r>
            <a:r>
              <a:rPr lang="it-IT" sz="2600" i="1" dirty="0" err="1" smtClean="0"/>
              <a:t>Thousand</a:t>
            </a:r>
            <a:r>
              <a:rPr lang="it-IT" sz="2600" i="1" dirty="0" smtClean="0"/>
              <a:t> Oaks, CA: </a:t>
            </a:r>
            <a:r>
              <a:rPr lang="it-IT" sz="2600" i="1" dirty="0" err="1" smtClean="0"/>
              <a:t>Sage</a:t>
            </a:r>
            <a:r>
              <a:rPr lang="it-IT" sz="2600" i="1" dirty="0" smtClean="0"/>
              <a:t>.</a:t>
            </a:r>
          </a:p>
          <a:p>
            <a:pPr>
              <a:lnSpc>
                <a:spcPct val="170000"/>
              </a:lnSpc>
            </a:pPr>
            <a:r>
              <a:rPr lang="it-IT" sz="2600" i="1" dirty="0" smtClean="0"/>
              <a:t>Giochi e altre attività : </a:t>
            </a:r>
            <a:r>
              <a:rPr lang="it-IT" sz="2600" i="1" u="sng" dirty="0" smtClean="0">
                <a:hlinkClick r:id="rId3"/>
              </a:rPr>
              <a:t>https://www.salto-youth.net/tools/</a:t>
            </a:r>
            <a:endParaRPr lang="it-IT" sz="2600" i="1" dirty="0" smtClean="0"/>
          </a:p>
          <a:p>
            <a:endParaRPr lang="it-IT" dirty="0"/>
          </a:p>
        </p:txBody>
      </p:sp>
    </p:spTree>
    <p:extLst>
      <p:ext uri="{BB962C8B-B14F-4D97-AF65-F5344CB8AC3E}">
        <p14:creationId xmlns:p14="http://schemas.microsoft.com/office/powerpoint/2010/main" xmlns="" val="2757751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95536" y="404664"/>
            <a:ext cx="8229600" cy="6048672"/>
          </a:xfrm>
        </p:spPr>
        <p:txBody>
          <a:bodyPr>
            <a:normAutofit fontScale="92500" lnSpcReduction="10000"/>
          </a:bodyPr>
          <a:lstStyle/>
          <a:p>
            <a:pPr marL="0" indent="0">
              <a:buNone/>
            </a:pPr>
            <a:endParaRPr lang="it-IT" sz="1200" b="1" dirty="0" smtClean="0">
              <a:latin typeface="Times New Roman" panose="02020603050405020304" pitchFamily="18" charset="0"/>
              <a:cs typeface="Times New Roman" panose="02020603050405020304" pitchFamily="18" charset="0"/>
            </a:endParaRPr>
          </a:p>
          <a:p>
            <a:pPr marL="0" indent="0">
              <a:buNone/>
            </a:pPr>
            <a:r>
              <a:rPr lang="it-IT" sz="3000" b="1" u="sng" dirty="0" smtClean="0">
                <a:cs typeface="Times New Roman" panose="02020603050405020304" pitchFamily="18" charset="0"/>
              </a:rPr>
              <a:t>Casi di studio </a:t>
            </a:r>
            <a:r>
              <a:rPr lang="it-IT" sz="3000" b="1" u="sng" dirty="0" smtClean="0">
                <a:cs typeface="Times New Roman" panose="02020603050405020304" pitchFamily="18" charset="0"/>
              </a:rPr>
              <a:t>(materiale </a:t>
            </a:r>
            <a:r>
              <a:rPr lang="it-IT" sz="3000" b="1" u="sng" dirty="0" smtClean="0">
                <a:cs typeface="Times New Roman" panose="02020603050405020304" pitchFamily="18" charset="0"/>
              </a:rPr>
              <a:t>per l’attività 5)</a:t>
            </a:r>
            <a:r>
              <a:rPr lang="it-IT" sz="1700" b="1" u="sng" dirty="0" smtClean="0">
                <a:cs typeface="Times New Roman" panose="02020603050405020304" pitchFamily="18" charset="0"/>
              </a:rPr>
              <a:t> </a:t>
            </a:r>
            <a:endParaRPr lang="it-IT" sz="1700" b="1" dirty="0" smtClean="0"/>
          </a:p>
          <a:p>
            <a:pPr marL="0" indent="0">
              <a:buNone/>
            </a:pPr>
            <a:endParaRPr lang="it-IT" sz="1700" b="1" dirty="0" smtClean="0"/>
          </a:p>
          <a:p>
            <a:pPr marL="0" indent="0">
              <a:buNone/>
            </a:pPr>
            <a:r>
              <a:rPr lang="it-IT" sz="1700" b="1" dirty="0" smtClean="0">
                <a:cs typeface="Times New Roman" panose="02020603050405020304" pitchFamily="18" charset="0"/>
              </a:rPr>
              <a:t>PARTE 1:</a:t>
            </a:r>
          </a:p>
          <a:p>
            <a:pPr marL="0" indent="0">
              <a:buNone/>
            </a:pPr>
            <a:r>
              <a:rPr lang="it-IT" sz="1700" b="1" dirty="0" smtClean="0">
                <a:cs typeface="Times New Roman" panose="02020603050405020304" pitchFamily="18" charset="0"/>
              </a:rPr>
              <a:t>Scambio giovanile “Storia e Arte “</a:t>
            </a:r>
            <a:endParaRPr lang="it-IT" sz="1700" dirty="0" smtClean="0">
              <a:cs typeface="Times New Roman" panose="02020603050405020304" pitchFamily="18" charset="0"/>
            </a:endParaRPr>
          </a:p>
          <a:p>
            <a:pPr marL="0" indent="0">
              <a:buNone/>
            </a:pPr>
            <a:r>
              <a:rPr lang="it-IT" sz="1700" dirty="0" smtClean="0">
                <a:cs typeface="Times New Roman" panose="02020603050405020304" pitchFamily="18" charset="0"/>
              </a:rPr>
              <a:t>CASO DI STUDIO 1</a:t>
            </a:r>
          </a:p>
          <a:p>
            <a:pPr marL="0" indent="0">
              <a:buNone/>
            </a:pPr>
            <a:r>
              <a:rPr lang="it-IT" sz="1300" b="1" dirty="0" smtClean="0">
                <a:cs typeface="Times New Roman" panose="02020603050405020304" pitchFamily="18" charset="0"/>
              </a:rPr>
              <a:t> </a:t>
            </a:r>
            <a:endParaRPr lang="it-IT" sz="1300" dirty="0" smtClean="0">
              <a:cs typeface="Times New Roman" panose="02020603050405020304" pitchFamily="18" charset="0"/>
            </a:endParaRPr>
          </a:p>
          <a:p>
            <a:pPr marL="0" indent="0" algn="just">
              <a:buNone/>
            </a:pPr>
            <a:r>
              <a:rPr lang="it-IT" sz="1300" b="1" dirty="0" smtClean="0">
                <a:cs typeface="Times New Roman" panose="02020603050405020304" pitchFamily="18" charset="0"/>
              </a:rPr>
              <a:t>Partners: </a:t>
            </a:r>
            <a:endParaRPr lang="it-IT" sz="1300" dirty="0" smtClean="0">
              <a:cs typeface="Times New Roman" panose="02020603050405020304" pitchFamily="18" charset="0"/>
            </a:endParaRPr>
          </a:p>
          <a:p>
            <a:pPr marL="0" indent="0" algn="just">
              <a:buNone/>
            </a:pPr>
            <a:r>
              <a:rPr lang="it-IT" sz="1300" dirty="0" smtClean="0">
                <a:cs typeface="Times New Roman" panose="02020603050405020304" pitchFamily="18" charset="0"/>
              </a:rPr>
              <a:t>Polonia,  Germania, Spagna, Bielorussia , Georgia </a:t>
            </a:r>
          </a:p>
          <a:p>
            <a:pPr marL="0" indent="0" algn="just">
              <a:buNone/>
            </a:pPr>
            <a:r>
              <a:rPr lang="it-IT" sz="1300" dirty="0" smtClean="0">
                <a:cs typeface="Times New Roman" panose="02020603050405020304" pitchFamily="18" charset="0"/>
              </a:rPr>
              <a:t> </a:t>
            </a:r>
          </a:p>
          <a:p>
            <a:pPr marL="0" indent="0" algn="just">
              <a:buNone/>
            </a:pPr>
            <a:r>
              <a:rPr lang="it-IT" sz="1300" b="1" dirty="0" smtClean="0">
                <a:cs typeface="Times New Roman" panose="02020603050405020304" pitchFamily="18" charset="0"/>
              </a:rPr>
              <a:t>Partecipanti:</a:t>
            </a:r>
            <a:r>
              <a:rPr lang="it-IT" sz="1300" dirty="0" smtClean="0">
                <a:cs typeface="Times New Roman" panose="02020603050405020304" pitchFamily="18" charset="0"/>
              </a:rPr>
              <a:t> Cinque partecipanti da ogni paese (sai 18 ai 22 anni) e tre trainer( dalla Polonia, dalla Germania e dalla Bielorussia) . In totale 28 persone hanno partecipato allo scambio. </a:t>
            </a:r>
          </a:p>
          <a:p>
            <a:pPr marL="0" indent="0" algn="just">
              <a:buNone/>
            </a:pPr>
            <a:r>
              <a:rPr lang="it-IT" sz="1300" dirty="0" smtClean="0">
                <a:cs typeface="Times New Roman" panose="02020603050405020304" pitchFamily="18" charset="0"/>
              </a:rPr>
              <a:t> </a:t>
            </a:r>
          </a:p>
          <a:p>
            <a:pPr marL="0" indent="0" algn="just">
              <a:buNone/>
            </a:pPr>
            <a:r>
              <a:rPr lang="it-IT" sz="1300" b="1" dirty="0" smtClean="0">
                <a:cs typeface="Times New Roman" panose="02020603050405020304" pitchFamily="18" charset="0"/>
              </a:rPr>
              <a:t>Tempo e luogo dello scambio: </a:t>
            </a:r>
            <a:r>
              <a:rPr lang="it-IT" sz="1300" dirty="0" smtClean="0">
                <a:cs typeface="Times New Roman" panose="02020603050405020304" pitchFamily="18" charset="0"/>
              </a:rPr>
              <a:t>Lo scambio ha avuto luogo in Polonia, vicino Cracovia ed è durato 10 giorni. </a:t>
            </a:r>
          </a:p>
          <a:p>
            <a:pPr marL="0" indent="0" algn="just">
              <a:buNone/>
            </a:pPr>
            <a:r>
              <a:rPr lang="it-IT" sz="1300" dirty="0" smtClean="0">
                <a:cs typeface="Times New Roman" panose="02020603050405020304" pitchFamily="18" charset="0"/>
              </a:rPr>
              <a:t>Lingua dello scambio: Inglese, con alcune traduzioni in Russo. </a:t>
            </a:r>
          </a:p>
          <a:p>
            <a:pPr marL="0" indent="0" algn="just">
              <a:buNone/>
            </a:pPr>
            <a:r>
              <a:rPr lang="it-IT" sz="1300" dirty="0" smtClean="0">
                <a:cs typeface="Times New Roman" panose="02020603050405020304" pitchFamily="18" charset="0"/>
              </a:rPr>
              <a:t> </a:t>
            </a:r>
          </a:p>
          <a:p>
            <a:pPr marL="0" indent="0" algn="just">
              <a:buNone/>
            </a:pPr>
            <a:r>
              <a:rPr lang="it-IT" sz="1300" b="1" dirty="0" smtClean="0">
                <a:cs typeface="Times New Roman" panose="02020603050405020304" pitchFamily="18" charset="0"/>
              </a:rPr>
              <a:t>Scopi dello scambio:</a:t>
            </a:r>
            <a:r>
              <a:rPr lang="it-IT" sz="1300" dirty="0" smtClean="0">
                <a:cs typeface="Times New Roman" panose="02020603050405020304" pitchFamily="18" charset="0"/>
              </a:rPr>
              <a:t> Conoscere la storia e l’arte dei paesi dei partecipanti, tramite le presentazioni preparate da ogni gruppo nazionale.  La risultante era la creazione di una città fittizia formata da tutti i monumenti provenienti da ogni paese partner. </a:t>
            </a:r>
          </a:p>
          <a:p>
            <a:pPr marL="0" indent="0" algn="just">
              <a:buNone/>
            </a:pPr>
            <a:r>
              <a:rPr lang="it-IT" sz="1300" dirty="0" smtClean="0">
                <a:cs typeface="Times New Roman" panose="02020603050405020304" pitchFamily="18" charset="0"/>
              </a:rPr>
              <a:t> </a:t>
            </a:r>
          </a:p>
          <a:p>
            <a:pPr marL="0" indent="0" algn="just">
              <a:buNone/>
            </a:pPr>
            <a:r>
              <a:rPr lang="it-IT" sz="1300" b="1" dirty="0" smtClean="0">
                <a:cs typeface="Times New Roman" panose="02020603050405020304" pitchFamily="18" charset="0"/>
              </a:rPr>
              <a:t>Lo scambio:</a:t>
            </a:r>
            <a:endParaRPr lang="it-IT" sz="1300" dirty="0" smtClean="0">
              <a:cs typeface="Times New Roman" panose="02020603050405020304" pitchFamily="18" charset="0"/>
            </a:endParaRPr>
          </a:p>
          <a:p>
            <a:pPr marL="0" indent="0" algn="just">
              <a:buNone/>
            </a:pPr>
            <a:endParaRPr lang="it-IT" sz="1300" dirty="0" smtClean="0">
              <a:cs typeface="Times New Roman" panose="02020603050405020304" pitchFamily="18" charset="0"/>
            </a:endParaRPr>
          </a:p>
          <a:p>
            <a:pPr marL="0" indent="0" algn="just">
              <a:buNone/>
            </a:pPr>
            <a:r>
              <a:rPr lang="it-IT" sz="1300" b="1" dirty="0" smtClean="0">
                <a:cs typeface="Times New Roman" panose="02020603050405020304" pitchFamily="18" charset="0"/>
              </a:rPr>
              <a:t>Giorno 1</a:t>
            </a:r>
            <a:endParaRPr lang="it-IT" sz="1300" dirty="0" smtClean="0">
              <a:cs typeface="Times New Roman" panose="02020603050405020304" pitchFamily="18" charset="0"/>
            </a:endParaRPr>
          </a:p>
          <a:p>
            <a:pPr marL="0" indent="0" algn="just">
              <a:buNone/>
            </a:pPr>
            <a:r>
              <a:rPr lang="it-IT" sz="1300" dirty="0" smtClean="0">
                <a:cs typeface="Times New Roman" panose="02020603050405020304" pitchFamily="18" charset="0"/>
              </a:rPr>
              <a:t>Arrivo dei partecipanti al centro della città, vicino Cracovia. L’alloggio  è stato progettato in modo da mescolare il gruppo così che in ogni stanza ci fosse un rappresentante di ogni nazionalità.  I primi ad arrivare sono stati naturalmente  gli ospiti– I Polacchi, poi I Bierolussi, poi I Tedeschi. Tutti I partecipanti hanno cenato insieme. Alle  4 è arrivato il gruppo dei Georgiani. Solo gli Spagnoli mancavano. Avevano perso  un treno da Varsavia a Cracovia e quello successivo partiva in tarda serata. L’accoglienza ufficiale degli ospiti, prevista per le 6 del pomeriggio, è iniziata senza il gruppo Spagnolo, che ha raggiunto finalmente la destinazione alle 2 del mattino. Qualcuno stava già dormendo, mentre qualcun altro ha aspettato  svegli  i ritardatari .</a:t>
            </a:r>
            <a:endParaRPr lang="it-IT" sz="1300" dirty="0">
              <a:cs typeface="Times New Roman" panose="02020603050405020304" pitchFamily="18" charset="0"/>
            </a:endParaRPr>
          </a:p>
        </p:txBody>
      </p:sp>
    </p:spTree>
    <p:extLst>
      <p:ext uri="{BB962C8B-B14F-4D97-AF65-F5344CB8AC3E}">
        <p14:creationId xmlns:p14="http://schemas.microsoft.com/office/powerpoint/2010/main" xmlns="" val="1830480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59532" y="188640"/>
            <a:ext cx="8424936" cy="6480720"/>
          </a:xfrm>
        </p:spPr>
        <p:txBody>
          <a:bodyPr>
            <a:normAutofit fontScale="25000" lnSpcReduction="20000"/>
          </a:bodyPr>
          <a:lstStyle/>
          <a:p>
            <a:pPr marL="0" indent="0" algn="just">
              <a:buNone/>
            </a:pPr>
            <a:r>
              <a:rPr lang="it-IT" sz="6400" b="1" dirty="0" smtClean="0">
                <a:cs typeface="Times New Roman" panose="02020603050405020304" pitchFamily="18" charset="0"/>
              </a:rPr>
              <a:t>PARTE 2: </a:t>
            </a:r>
          </a:p>
          <a:p>
            <a:pPr marL="0" indent="0" algn="just">
              <a:buNone/>
            </a:pPr>
            <a:endParaRPr lang="it-IT" sz="4800" dirty="0" smtClean="0">
              <a:cs typeface="Times New Roman" panose="02020603050405020304" pitchFamily="18" charset="0"/>
            </a:endParaRPr>
          </a:p>
          <a:p>
            <a:pPr marL="0" indent="0" algn="just">
              <a:buNone/>
            </a:pPr>
            <a:r>
              <a:rPr lang="it-IT" sz="4800" b="1" dirty="0" smtClean="0">
                <a:cs typeface="Times New Roman" panose="02020603050405020304" pitchFamily="18" charset="0"/>
              </a:rPr>
              <a:t>Giorno 2</a:t>
            </a:r>
            <a:endParaRPr lang="it-IT" sz="4800" dirty="0" smtClean="0">
              <a:cs typeface="Times New Roman" panose="02020603050405020304" pitchFamily="18" charset="0"/>
            </a:endParaRPr>
          </a:p>
          <a:p>
            <a:pPr marL="0" indent="0" algn="just">
              <a:buNone/>
            </a:pPr>
            <a:r>
              <a:rPr lang="it-IT" sz="4800" dirty="0" smtClean="0">
                <a:cs typeface="Times New Roman" panose="02020603050405020304" pitchFamily="18" charset="0"/>
              </a:rPr>
              <a:t>L’inizio delle attività mattutine era previsto per le 10. A causa del ritardo del gruppo Spagnolo, alcuni partecipanti di paesi diversi erano in ritardo, compreso l’intero gruppo spagnolo, ovviamente. Questo è uno dei motivi per cui, durante l’incontro dell’accoglienza dei partecipanti, alcuni si conoscevano già mentre il gruppo Spagnolo era ancora sconosciuto ai più. Fortunatamente questo non è stato un grosso problema perché le attività sono fatte apposta per permettere la conoscenza ai partecipanti. </a:t>
            </a:r>
          </a:p>
          <a:p>
            <a:pPr marL="0" indent="0" algn="just">
              <a:buNone/>
            </a:pPr>
            <a:r>
              <a:rPr lang="it-IT" sz="4800" dirty="0" smtClean="0">
                <a:cs typeface="Times New Roman" panose="02020603050405020304" pitchFamily="18" charset="0"/>
              </a:rPr>
              <a:t>Le prime attività sono state  alcuni giochi per imparare I nomi. È stata creata una grande mappa del mondo così che i partecipanti potessero indicare il luogo di provenienza. Uno dei giochi era sul modo di salutare: “Buon giorno” in diverse lingue,  stringere la mano, di abbracciare . Gli ultimi due modi di salutare non erano approvati dal gruppo Tedesco. Dopo la parte di integrazione, il trainer ha deciso di entrare in contatto con il gruppo e di creare regole condivise e valide per tutta la durata del training.  Durante il lavoro, è venuto fuori che Maria e Ines, del gruppo Spagnolo, non parlavano inglese molto bene e avevano bisogno dell’aiuto dei colleghi per traduzioni.  Durante la presentazione delle regole, tutto il gruppo ha prestato particolare attenzione a Luis dalla Spagna, che spiegava: “Vengo dalla Spagna e mi piace divertirmi, ma so che siamo parte di un gruppo e vi rispetto e so quanto è importante essere puntuali”. Si è anche rivolto al suo gruppo per adattare le ore della classe. Dopo la sua presentazione, ha avuto un grosso applauso. </a:t>
            </a:r>
          </a:p>
          <a:p>
            <a:pPr marL="0" indent="0" algn="just">
              <a:buNone/>
            </a:pPr>
            <a:r>
              <a:rPr lang="it-IT" sz="4800" dirty="0" smtClean="0">
                <a:cs typeface="Times New Roman" panose="02020603050405020304" pitchFamily="18" charset="0"/>
              </a:rPr>
              <a:t> </a:t>
            </a:r>
          </a:p>
          <a:p>
            <a:pPr marL="0" indent="0" algn="just">
              <a:buNone/>
            </a:pPr>
            <a:r>
              <a:rPr lang="it-IT" sz="4800" dirty="0" smtClean="0">
                <a:cs typeface="Times New Roman" panose="02020603050405020304" pitchFamily="18" charset="0"/>
              </a:rPr>
              <a:t>Infine il contratto stabilito con le regole condivise era:</a:t>
            </a:r>
          </a:p>
          <a:p>
            <a:pPr marL="0" indent="0" algn="just"/>
            <a:r>
              <a:rPr lang="it-IT" sz="4800" dirty="0" smtClean="0">
                <a:cs typeface="Times New Roman" panose="02020603050405020304" pitchFamily="18" charset="0"/>
              </a:rPr>
              <a:t>Tutti ci chiamiamo per nome. </a:t>
            </a:r>
          </a:p>
          <a:p>
            <a:pPr marL="0" indent="0" algn="just"/>
            <a:r>
              <a:rPr lang="it-IT" sz="4800" dirty="0" smtClean="0">
                <a:cs typeface="Times New Roman" panose="02020603050405020304" pitchFamily="18" charset="0"/>
              </a:rPr>
              <a:t>Tutti siamo attivi in classe. </a:t>
            </a:r>
          </a:p>
          <a:p>
            <a:pPr marL="0" indent="0" algn="just"/>
            <a:r>
              <a:rPr lang="it-IT" sz="4800" dirty="0" smtClean="0">
                <a:cs typeface="Times New Roman" panose="02020603050405020304" pitchFamily="18" charset="0"/>
              </a:rPr>
              <a:t>Siamo puntuali. </a:t>
            </a:r>
          </a:p>
          <a:p>
            <a:pPr marL="0" indent="0" algn="just"/>
            <a:r>
              <a:rPr lang="it-IT" sz="4800" dirty="0" smtClean="0">
                <a:cs typeface="Times New Roman" panose="02020603050405020304" pitchFamily="18" charset="0"/>
              </a:rPr>
              <a:t>Non giudichiamo gli altri partecipanti, tutti hanno il diritto di esprimere le loro opinioni.</a:t>
            </a:r>
          </a:p>
          <a:p>
            <a:pPr marL="0" indent="0" algn="just"/>
            <a:r>
              <a:rPr lang="it-IT" sz="4800" dirty="0" smtClean="0">
                <a:cs typeface="Times New Roman" panose="02020603050405020304" pitchFamily="18" charset="0"/>
              </a:rPr>
              <a:t>Non ci interrompiamo l’un l’altro. </a:t>
            </a:r>
          </a:p>
          <a:p>
            <a:pPr marL="0" indent="0" algn="just"/>
            <a:r>
              <a:rPr lang="it-IT" sz="4800" dirty="0" smtClean="0">
                <a:cs typeface="Times New Roman" panose="02020603050405020304" pitchFamily="18" charset="0"/>
              </a:rPr>
              <a:t>Aspettiamo di capire prima di esprimere il nostro punto di vista nelle discussioni.</a:t>
            </a:r>
          </a:p>
          <a:p>
            <a:pPr marL="0" indent="0" algn="just"/>
            <a:r>
              <a:rPr lang="it-IT" sz="4800" dirty="0" smtClean="0">
                <a:cs typeface="Times New Roman" panose="02020603050405020304" pitchFamily="18" charset="0"/>
              </a:rPr>
              <a:t>Non forziamo nessuno a fare nulla.</a:t>
            </a:r>
          </a:p>
          <a:p>
            <a:pPr marL="0" indent="0" algn="just"/>
            <a:r>
              <a:rPr lang="it-IT" sz="4800" dirty="0" smtClean="0">
                <a:cs typeface="Times New Roman" panose="02020603050405020304" pitchFamily="18" charset="0"/>
              </a:rPr>
              <a:t>Questa era la conclusione della prima parte della classe. Tutti hanno firmato il contratto e vanno a pranzo. </a:t>
            </a:r>
          </a:p>
          <a:p>
            <a:pPr marL="0" indent="0" algn="just">
              <a:buNone/>
            </a:pPr>
            <a:r>
              <a:rPr lang="it-IT" sz="4800" dirty="0" smtClean="0">
                <a:cs typeface="Times New Roman" panose="02020603050405020304" pitchFamily="18" charset="0"/>
              </a:rPr>
              <a:t> </a:t>
            </a:r>
          </a:p>
          <a:p>
            <a:pPr marL="0" indent="0" algn="just">
              <a:buNone/>
            </a:pPr>
            <a:r>
              <a:rPr lang="it-IT" sz="4800" dirty="0" smtClean="0">
                <a:cs typeface="Times New Roman" panose="02020603050405020304" pitchFamily="18" charset="0"/>
              </a:rPr>
              <a:t>Il cuoco voleva deliziare gli ospiti, e ha preparato una zuppa di pomodoro e patate ripiene di carne cucinata nel lardo. Il tavolo dei Bielurussi chiese immediatamente del pane per la zuppa. Gli Spagnoli toccarono a malapena la patata ripiena. Andarono invece a comprare dolci in un piccolo negozio. </a:t>
            </a:r>
          </a:p>
          <a:p>
            <a:pPr marL="0" indent="0" algn="just">
              <a:buNone/>
            </a:pPr>
            <a:r>
              <a:rPr lang="it-IT" sz="4800" dirty="0" smtClean="0">
                <a:cs typeface="Times New Roman" panose="02020603050405020304" pitchFamily="18" charset="0"/>
              </a:rPr>
              <a:t>La pausa pranzo è durata dall’1 alle 3. </a:t>
            </a:r>
          </a:p>
          <a:p>
            <a:pPr marL="0" indent="0" algn="just">
              <a:buNone/>
            </a:pPr>
            <a:r>
              <a:rPr lang="it-IT" sz="4800" dirty="0" smtClean="0">
                <a:cs typeface="Times New Roman" panose="02020603050405020304" pitchFamily="18" charset="0"/>
              </a:rPr>
              <a:t>Alle 3 tutta la classe era puntuale e pronta a ricominciare I corsi. I trainer erano molto contenti. I gruppi hanno presentato le loro città, mostrando una mappa e alcune foto di monumenti. Ogni gruppo nazionale ha preparato questo compito prima di venire in Polonia. Dopo 5 presentazioni, I partecipanti stanchi vanno a  cena. </a:t>
            </a:r>
          </a:p>
          <a:p>
            <a:pPr marL="0" indent="0" algn="just">
              <a:buNone/>
            </a:pPr>
            <a:r>
              <a:rPr lang="it-IT" sz="4800" dirty="0" smtClean="0">
                <a:cs typeface="Times New Roman" panose="02020603050405020304" pitchFamily="18" charset="0"/>
              </a:rPr>
              <a:t>Dopo cena, I partecipanti si sono incontrati per guardare una presentazione delle loro culture. Ogni gruppo ha portato una bevanda alcoolica tipica del proprio paese e alcuni snack. C’era anche musica da diversi paesi. La festa è durata fino all’alba. </a:t>
            </a:r>
            <a:r>
              <a:rPr lang="it-IT" sz="4800" b="1" dirty="0" smtClean="0"/>
              <a:t> </a:t>
            </a:r>
            <a:endParaRPr lang="it-IT" sz="4800" dirty="0" smtClean="0"/>
          </a:p>
          <a:p>
            <a:pPr marL="0" indent="0" algn="just">
              <a:buNone/>
            </a:pPr>
            <a:endParaRPr lang="it-IT" dirty="0" smtClean="0"/>
          </a:p>
          <a:p>
            <a:pPr marL="0" indent="0" algn="just">
              <a:buNone/>
            </a:pPr>
            <a:endParaRPr lang="it-IT" dirty="0"/>
          </a:p>
        </p:txBody>
      </p:sp>
    </p:spTree>
    <p:extLst>
      <p:ext uri="{BB962C8B-B14F-4D97-AF65-F5344CB8AC3E}">
        <p14:creationId xmlns:p14="http://schemas.microsoft.com/office/powerpoint/2010/main" xmlns="" val="2419498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95536" y="188640"/>
            <a:ext cx="8291264" cy="6480720"/>
          </a:xfrm>
        </p:spPr>
        <p:txBody>
          <a:bodyPr>
            <a:normAutofit fontScale="25000" lnSpcReduction="20000"/>
          </a:bodyPr>
          <a:lstStyle/>
          <a:p>
            <a:pPr marL="0" indent="0" algn="just">
              <a:buNone/>
            </a:pPr>
            <a:r>
              <a:rPr lang="it-IT" sz="6400" b="1" dirty="0" smtClean="0">
                <a:cs typeface="Times New Roman" panose="02020603050405020304" pitchFamily="18" charset="0"/>
              </a:rPr>
              <a:t>PARTE 3: </a:t>
            </a:r>
          </a:p>
          <a:p>
            <a:pPr marL="0" indent="0" algn="just">
              <a:buNone/>
            </a:pPr>
            <a:endParaRPr lang="it-IT" sz="4800" b="1" dirty="0" smtClean="0">
              <a:cs typeface="Times New Roman" panose="02020603050405020304" pitchFamily="18" charset="0"/>
            </a:endParaRPr>
          </a:p>
          <a:p>
            <a:pPr marL="0" indent="0" algn="just">
              <a:buNone/>
            </a:pPr>
            <a:r>
              <a:rPr lang="it-IT" sz="4800" b="1" dirty="0" smtClean="0">
                <a:cs typeface="Times New Roman" panose="02020603050405020304" pitchFamily="18" charset="0"/>
              </a:rPr>
              <a:t>Giorno 3</a:t>
            </a:r>
            <a:endParaRPr lang="it-IT" sz="4800" dirty="0" smtClean="0">
              <a:cs typeface="Times New Roman" panose="02020603050405020304" pitchFamily="18" charset="0"/>
            </a:endParaRPr>
          </a:p>
          <a:p>
            <a:pPr marL="0" indent="0" algn="just">
              <a:buNone/>
            </a:pPr>
            <a:r>
              <a:rPr lang="it-IT" sz="4800" dirty="0" smtClean="0">
                <a:cs typeface="Times New Roman" panose="02020603050405020304" pitchFamily="18" charset="0"/>
              </a:rPr>
              <a:t> </a:t>
            </a:r>
            <a:r>
              <a:rPr lang="it-IT" sz="4800" dirty="0" err="1" smtClean="0">
                <a:cs typeface="Times New Roman" panose="02020603050405020304" pitchFamily="18" charset="0"/>
              </a:rPr>
              <a:t>Juriji</a:t>
            </a:r>
            <a:r>
              <a:rPr lang="it-IT" sz="4800" dirty="0" smtClean="0">
                <a:cs typeface="Times New Roman" panose="02020603050405020304" pitchFamily="18" charset="0"/>
              </a:rPr>
              <a:t> </a:t>
            </a:r>
            <a:r>
              <a:rPr lang="it-IT" sz="4800" dirty="0" smtClean="0">
                <a:cs typeface="Times New Roman" panose="02020603050405020304" pitchFamily="18" charset="0"/>
              </a:rPr>
              <a:t>dalla Bielorussia, Adam dalla Polinia, Giorgi dalla Georgia e Jorge dalla spagna non si sono presentati alla colazione. Tutti loro vivono nella stessa stanza. </a:t>
            </a:r>
          </a:p>
          <a:p>
            <a:pPr marL="0" indent="0" algn="just">
              <a:buNone/>
            </a:pPr>
            <a:r>
              <a:rPr lang="it-IT" sz="4800" dirty="0" smtClean="0">
                <a:cs typeface="Times New Roman" panose="02020603050405020304" pitchFamily="18" charset="0"/>
              </a:rPr>
              <a:t>Alle 10, tutti si sono presentati puntuali per le attività. Secondo il programma di scambio, in cui ogni giorno era dedicato alla cultura e alla storia di un particolare paese, oggi toccava agli Spagnoli. Gli spagnoli hanno preparato un programma che introduceva la storia e la cultura di Barcellona tramite uno spettacolo. L’intera mattinata era piena di fiori, flamenco e musica.</a:t>
            </a:r>
          </a:p>
          <a:p>
            <a:pPr marL="0" indent="0" algn="just">
              <a:buNone/>
            </a:pPr>
            <a:r>
              <a:rPr lang="it-IT" sz="4800" dirty="0" smtClean="0">
                <a:cs typeface="Times New Roman" panose="02020603050405020304" pitchFamily="18" charset="0"/>
              </a:rPr>
              <a:t>Durante la pausa pranzo, alcuni partecipanti tornano alle proprie stanze. Il gruppo polacco è andato a fare una passeggiata, mentre Rusudan dalla Georgia è andato nella stanza dei ragazzi che non si erano presentate a colazione per aiutare Giorgi a cucire un bottone sulla maglia di un amico. Dopo pranzo, tutti hanno lavorato sul modello presentato dagli Spagnoli su un monumento di Barcellona. Quasi tutti. Giorgii, Pavle e Misza dalla Georgia davano solo ordini ai propri amici. Un altro party di sera. Gosia dalla Polonia si è infatuata di Luis dalla Spagna, e lo segue ovunque, così come Alesia dalla Bielorussia. I polacchi, insieme ai Gorgiani e ai Bielorussi hanno iniziato a competere tra loro sul bere alcool e decisero di insegnare ai Tedeschi come si beve. . </a:t>
            </a:r>
          </a:p>
          <a:p>
            <a:pPr marL="0" indent="0" algn="just">
              <a:buNone/>
            </a:pPr>
            <a:endParaRPr lang="it-IT" sz="4800" b="1" dirty="0" smtClean="0">
              <a:cs typeface="Times New Roman" panose="02020603050405020304" pitchFamily="18" charset="0"/>
            </a:endParaRPr>
          </a:p>
          <a:p>
            <a:pPr marL="0" indent="0" algn="just">
              <a:buNone/>
            </a:pPr>
            <a:r>
              <a:rPr lang="it-IT" sz="4800" b="1" dirty="0" smtClean="0">
                <a:cs typeface="Times New Roman" panose="02020603050405020304" pitchFamily="18" charset="0"/>
              </a:rPr>
              <a:t>Giorno 4</a:t>
            </a:r>
          </a:p>
          <a:p>
            <a:pPr marL="0" indent="0" algn="just">
              <a:buNone/>
            </a:pPr>
            <a:r>
              <a:rPr lang="it-IT" sz="4800" dirty="0" smtClean="0">
                <a:cs typeface="Times New Roman" panose="02020603050405020304" pitchFamily="18" charset="0"/>
              </a:rPr>
              <a:t>Oggi </a:t>
            </a:r>
            <a:r>
              <a:rPr lang="it-IT" sz="4800" dirty="0" smtClean="0">
                <a:cs typeface="Times New Roman" panose="02020603050405020304" pitchFamily="18" charset="0"/>
              </a:rPr>
              <a:t>è il giorno Tedesco. L’intero gruppo dei Tedeschi è stato puntuale nonostante la faccia di Johan che cambiava colore da viola a verde- ieri Johan si era esercitato nella pratica dei brindisi Georgiani. Il resto del gruppo ha raggiunto gli altri tra le 10.15 alle 10.45 così la lezione è cominciata alle 11. Sfortunatamente senza Luis, che non si è svegliato.</a:t>
            </a:r>
          </a:p>
          <a:p>
            <a:pPr marL="0" indent="0" algn="just">
              <a:buNone/>
            </a:pPr>
            <a:r>
              <a:rPr lang="it-IT" sz="4800" dirty="0" smtClean="0">
                <a:cs typeface="Times New Roman" panose="02020603050405020304" pitchFamily="18" charset="0"/>
              </a:rPr>
              <a:t>Il gruppo tedesco ha presentato un interessante presentazione PowerPoint sulla storia e la cultura della loro città. La concentrazione del gruppo cambiava a seconda della traduzione. Durante la parte inglese della presentazione I Polacchi e una parte degli Spagnoli ascoltava, durante la parte Russa I Georgiani e I Bielorussi hanno drizzato le orecchie. Jorge cercava intanto di tradurre quello che sentiva in Spagnolo per Maria e Ines. </a:t>
            </a:r>
          </a:p>
          <a:p>
            <a:pPr marL="0" indent="0" algn="just">
              <a:buNone/>
            </a:pPr>
            <a:r>
              <a:rPr lang="it-IT" sz="4800" dirty="0" smtClean="0">
                <a:cs typeface="Times New Roman" panose="02020603050405020304" pitchFamily="18" charset="0"/>
              </a:rPr>
              <a:t>Durante la pausa pranzo, Rusudan e Julia dalla Georgia fanno un enorme bucato che consiste in tutta la roba dei loro compagni . Gli spagnoli toccarono a malapena il loro pranzo. </a:t>
            </a:r>
          </a:p>
          <a:p>
            <a:pPr marL="0" indent="0" algn="just">
              <a:buNone/>
            </a:pPr>
            <a:r>
              <a:rPr lang="it-IT" sz="4800" dirty="0" smtClean="0">
                <a:cs typeface="Times New Roman" panose="02020603050405020304" pitchFamily="18" charset="0"/>
              </a:rPr>
              <a:t>Nel pomeriggio, il gruppo fa un modello del lavoro fatto dai Tedeschi. Come attaccare la torre al modello? Julia aveva qualche idea, ma Pavle gliele ha tutte bocciate. </a:t>
            </a:r>
          </a:p>
          <a:p>
            <a:pPr marL="0" indent="0" algn="just">
              <a:buNone/>
            </a:pPr>
            <a:r>
              <a:rPr lang="it-IT" sz="4800" dirty="0" smtClean="0">
                <a:cs typeface="Times New Roman" panose="02020603050405020304" pitchFamily="18" charset="0"/>
              </a:rPr>
              <a:t> </a:t>
            </a:r>
          </a:p>
        </p:txBody>
      </p:sp>
    </p:spTree>
    <p:extLst>
      <p:ext uri="{BB962C8B-B14F-4D97-AF65-F5344CB8AC3E}">
        <p14:creationId xmlns:p14="http://schemas.microsoft.com/office/powerpoint/2010/main" xmlns="" val="1942163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67544" y="260648"/>
            <a:ext cx="8208912" cy="6336704"/>
          </a:xfrm>
        </p:spPr>
        <p:txBody>
          <a:bodyPr>
            <a:normAutofit fontScale="25000" lnSpcReduction="20000"/>
          </a:bodyPr>
          <a:lstStyle/>
          <a:p>
            <a:pPr marL="0" indent="0">
              <a:buNone/>
            </a:pPr>
            <a:r>
              <a:rPr lang="it-IT" sz="6400" b="1" dirty="0" smtClean="0">
                <a:cs typeface="Times New Roman" panose="02020603050405020304" pitchFamily="18" charset="0"/>
              </a:rPr>
              <a:t>PARTE 4 : </a:t>
            </a:r>
          </a:p>
          <a:p>
            <a:pPr marL="0" indent="0">
              <a:buNone/>
            </a:pPr>
            <a:endParaRPr lang="it-IT" sz="4800" b="1" dirty="0" smtClean="0">
              <a:cs typeface="Times New Roman" panose="02020603050405020304" pitchFamily="18" charset="0"/>
            </a:endParaRPr>
          </a:p>
          <a:p>
            <a:pPr marL="0" indent="0" algn="just">
              <a:buNone/>
            </a:pPr>
            <a:r>
              <a:rPr lang="it-IT" sz="4800" b="1" dirty="0" smtClean="0">
                <a:cs typeface="Times New Roman" panose="02020603050405020304" pitchFamily="18" charset="0"/>
              </a:rPr>
              <a:t>Giorno 5</a:t>
            </a:r>
            <a:endParaRPr lang="it-IT" sz="4800" dirty="0" smtClean="0">
              <a:cs typeface="Times New Roman" panose="02020603050405020304" pitchFamily="18" charset="0"/>
            </a:endParaRPr>
          </a:p>
          <a:p>
            <a:pPr marL="0" indent="0" algn="just">
              <a:buNone/>
            </a:pPr>
            <a:r>
              <a:rPr lang="it-IT" sz="4800" dirty="0" smtClean="0">
                <a:cs typeface="Times New Roman" panose="02020603050405020304" pitchFamily="18" charset="0"/>
              </a:rPr>
              <a:t>Giorno Polacco. La situazione dei giorni scorsi si è ancora ripetuta. Tutto il gruppo tedesco era puntuale mentre gli altri raggiungevano la classe molto lentamente. Il corso è iniziato nuovamente alle 11. La presentazione dei polacchi con la traduzione è stata molto interessante. Durante la piccola pausa pochi partecipanti sono scomparsi e sono tornati direttamente dopo cena. Le persone scomparse includevano Maria e Ines ma nessuno ha sentito la loro mancanza. A causa della loro assenza, non c’era bisogno di nessuna traduzione in spagnolo. Durante la pausa pranzo, iniziò una discussione tra Polacchi e Bielorussi su Adam Mickiewicz. Wowa cercò di convincere Marcin che Mickiewicz era Bielorusso.</a:t>
            </a:r>
          </a:p>
          <a:p>
            <a:pPr marL="0" indent="0" algn="just">
              <a:buNone/>
            </a:pPr>
            <a:r>
              <a:rPr lang="it-IT" sz="4800" dirty="0" smtClean="0">
                <a:cs typeface="Times New Roman" panose="02020603050405020304" pitchFamily="18" charset="0"/>
              </a:rPr>
              <a:t>La lezione non è cominciata alle 4 ma un’ora dopo. I tedeschi erano seduti e aspettavano il resto dei partecipanti. Gosia e Louis scomparvero e nessuno li trovò. Durante il lavoro con I modelli qualcuno spariva, e qualcun altro riappariva. Solo poche persone lavoravano.</a:t>
            </a:r>
          </a:p>
          <a:p>
            <a:pPr marL="0" indent="0" algn="just">
              <a:buNone/>
            </a:pPr>
            <a:r>
              <a:rPr lang="it-IT" sz="4800" dirty="0" smtClean="0">
                <a:cs typeface="Times New Roman" panose="02020603050405020304" pitchFamily="18" charset="0"/>
              </a:rPr>
              <a:t>Di sera Luis e Gosia finalmente tornarono. Erano stati fuori per una lunga passeggiata. Un’altra festa con alcool dopo cena fino all’alba. Il proprietario dell’edificio ha richiamato I partecipanti diverse volte. Il party terminò alle 5 di mattina.  </a:t>
            </a:r>
          </a:p>
          <a:p>
            <a:pPr marL="0" indent="0" algn="just">
              <a:buNone/>
            </a:pPr>
            <a:endParaRPr lang="it-IT" sz="4800" b="1" dirty="0" smtClean="0">
              <a:cs typeface="Times New Roman" panose="02020603050405020304" pitchFamily="18" charset="0"/>
            </a:endParaRPr>
          </a:p>
          <a:p>
            <a:pPr marL="0" indent="0" algn="just">
              <a:buNone/>
            </a:pPr>
            <a:r>
              <a:rPr lang="it-IT" sz="4800" b="1" dirty="0" smtClean="0">
                <a:cs typeface="Times New Roman" panose="02020603050405020304" pitchFamily="18" charset="0"/>
              </a:rPr>
              <a:t>Giorno </a:t>
            </a:r>
            <a:r>
              <a:rPr lang="it-IT" sz="4800" b="1" dirty="0" smtClean="0">
                <a:cs typeface="Times New Roman" panose="02020603050405020304" pitchFamily="18" charset="0"/>
              </a:rPr>
              <a:t>6</a:t>
            </a:r>
            <a:endParaRPr lang="it-IT" sz="4800" dirty="0" smtClean="0">
              <a:cs typeface="Times New Roman" panose="02020603050405020304" pitchFamily="18" charset="0"/>
            </a:endParaRPr>
          </a:p>
          <a:p>
            <a:pPr marL="0" indent="0" algn="just">
              <a:buNone/>
            </a:pPr>
            <a:r>
              <a:rPr lang="it-IT" sz="4800" dirty="0" smtClean="0">
                <a:cs typeface="Times New Roman" panose="02020603050405020304" pitchFamily="18" charset="0"/>
              </a:rPr>
              <a:t>La situazione si è ancora ripetuta. Metà del gruppo era assente. Il trainer ha deciso di continuare I corsi, senza il resto del gruppo. Il gruppo dei Bielorussi ha incluso nella presentazione I loro miti nazionali: Adam Mickiewicz, Eliza Orzeszkowa e Tadeus Kościuszko, che ha divertito molto il gruppo Polacco.  Alla fine della presentazione il gruppo Bielorusso disse che il paese è situato geometricamente al centro dell’Europa. Durante la pausa pranzo, il gruppo Polacco parlava della “mancanza di conoscenza” dei colleghi Bielorussi. Nel pomeriggio il modello fu costruito solo da pochissime persone. Luis insegnava Gosia e Alesia a suonare la chitarra, mentre il resto dei partecipanti discuteva in diversi sottogruppi. C’era un grosso caos. Maria e Ines erano nelle loro stanze. </a:t>
            </a:r>
          </a:p>
          <a:p>
            <a:pPr marL="0" indent="0" algn="just">
              <a:buNone/>
            </a:pPr>
            <a:r>
              <a:rPr lang="it-IT" sz="4800" dirty="0" smtClean="0">
                <a:cs typeface="Times New Roman" panose="02020603050405020304" pitchFamily="18" charset="0"/>
              </a:rPr>
              <a:t> </a:t>
            </a:r>
          </a:p>
          <a:p>
            <a:pPr marL="0" indent="0" algn="just">
              <a:buNone/>
            </a:pPr>
            <a:r>
              <a:rPr lang="it-IT" sz="4800" b="1" dirty="0" smtClean="0">
                <a:cs typeface="Times New Roman" panose="02020603050405020304" pitchFamily="18" charset="0"/>
              </a:rPr>
              <a:t>Giorno 7</a:t>
            </a:r>
            <a:endParaRPr lang="it-IT" sz="4800" dirty="0" smtClean="0">
              <a:cs typeface="Times New Roman" panose="02020603050405020304" pitchFamily="18" charset="0"/>
            </a:endParaRPr>
          </a:p>
          <a:p>
            <a:pPr marL="0" indent="0" algn="just">
              <a:buNone/>
            </a:pPr>
            <a:r>
              <a:rPr lang="it-IT" sz="4800" dirty="0" smtClean="0">
                <a:cs typeface="Times New Roman" panose="02020603050405020304" pitchFamily="18" charset="0"/>
              </a:rPr>
              <a:t>Riposo e tour per Cracovia. I trainer hanno pianificato quel giorno senza presentazioni. I georgiani non erano molto d’accordo ma alla fine tutti I partecipanti andarono a Cracovia. C’era una guida che parlava inglese, così qualcuno doveva tradurre in Russo e Spagnolo mentre la guida parlava. Il gruppo rallentava, quindi la guida doveva metter fretta tutti. La visita terminò alle 2 in un bar a mangiare il cibo atteso. Il pomeriggio fu lasciato per esplorare la città per proprio conto. L’incontro era previsto nella piazza principale alle 6 per tornare indietro con il bus fittato. Durante il tempo libero tutto il gruppo è stato insieme (tranne Luis, Alesia e Gosia).  Alle 6 erano presenti tutti I partecipanti tranne il gruppo spagnolo. Luis era l’unico ad aspettare accanto al bus, gli altri arrivarono con 30 minuti di ritardo. Sia l’autista del bus che il resto del gruppo si lamentavano costantemente del ritardo.  Nessuno vedeva l’ora di partecipare al falò previsto per la sera. Insieme al fuoco, ci fu una festa con balli, canti e ognuno presentò qualcosa del suo paese. I partecipanti tornarono a letto di nuovo di mattina. </a:t>
            </a:r>
          </a:p>
        </p:txBody>
      </p:sp>
    </p:spTree>
    <p:extLst>
      <p:ext uri="{BB962C8B-B14F-4D97-AF65-F5344CB8AC3E}">
        <p14:creationId xmlns:p14="http://schemas.microsoft.com/office/powerpoint/2010/main" xmlns="" val="858626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95536" y="260649"/>
            <a:ext cx="8291264" cy="4824536"/>
          </a:xfrm>
        </p:spPr>
        <p:txBody>
          <a:bodyPr>
            <a:normAutofit/>
          </a:bodyPr>
          <a:lstStyle/>
          <a:p>
            <a:pPr marL="0" indent="0">
              <a:buNone/>
            </a:pPr>
            <a:r>
              <a:rPr lang="it-IT" sz="1600" b="1" dirty="0" smtClean="0">
                <a:cs typeface="Times New Roman" panose="02020603050405020304" pitchFamily="18" charset="0"/>
              </a:rPr>
              <a:t>PARTE 5:</a:t>
            </a:r>
          </a:p>
          <a:p>
            <a:pPr marL="0" indent="0">
              <a:buNone/>
            </a:pPr>
            <a:endParaRPr lang="it-IT" sz="1200" b="1" dirty="0" smtClean="0">
              <a:cs typeface="Times New Roman" panose="02020603050405020304" pitchFamily="18" charset="0"/>
            </a:endParaRPr>
          </a:p>
          <a:p>
            <a:pPr marL="0" indent="0" algn="just">
              <a:buNone/>
            </a:pPr>
            <a:r>
              <a:rPr lang="it-IT" sz="1200" b="1" dirty="0" smtClean="0">
                <a:cs typeface="Times New Roman" panose="02020603050405020304" pitchFamily="18" charset="0"/>
              </a:rPr>
              <a:t>Giorno 8</a:t>
            </a:r>
            <a:endParaRPr lang="it-IT" sz="1200" dirty="0" smtClean="0">
              <a:cs typeface="Times New Roman" panose="02020603050405020304" pitchFamily="18" charset="0"/>
            </a:endParaRPr>
          </a:p>
          <a:p>
            <a:pPr marL="0" indent="0" algn="just">
              <a:buNone/>
            </a:pPr>
            <a:r>
              <a:rPr lang="it-IT" sz="1200" dirty="0" smtClean="0">
                <a:cs typeface="Times New Roman" panose="02020603050405020304" pitchFamily="18" charset="0"/>
              </a:rPr>
              <a:t>Presentazione dei Georgiani. La stessa cosa dei giorni precedenti. Oggi perfino John dalla Germania era in ritardo ed era  accusato dal resto del gruppo di averli esclusi. Metà dei partecipanti mancava.  Questa volta Maria e Inez erano presenti, ma nessuno poteva tradurre loro perché il gruppo spagnolo era assente. Di conseguenza, Maria e Inez sono state tutto il tempo in disparte a parlare in spagnolo, disturbando il resto del gruppo. Dopo pranzo, è stato fatto l’ultimo modello, quello Georgiano. La sera I trainer avevano organizzato una serata di racconti di miti e leggende da ogni paese. Tutti I gruppi si erano preparati a casa per questo compito. Solo la metà del gruppo si è fatta vedere, gli altri sono stati separati. </a:t>
            </a:r>
          </a:p>
          <a:p>
            <a:pPr marL="0" indent="0" algn="just">
              <a:buNone/>
            </a:pPr>
            <a:r>
              <a:rPr lang="it-IT" sz="1200" b="1" dirty="0" smtClean="0">
                <a:cs typeface="Times New Roman" panose="02020603050405020304" pitchFamily="18" charset="0"/>
              </a:rPr>
              <a:t> </a:t>
            </a:r>
            <a:endParaRPr lang="it-IT" sz="1200" dirty="0" smtClean="0">
              <a:cs typeface="Times New Roman" panose="02020603050405020304" pitchFamily="18" charset="0"/>
            </a:endParaRPr>
          </a:p>
          <a:p>
            <a:pPr marL="0" indent="0" algn="just">
              <a:buNone/>
            </a:pPr>
            <a:r>
              <a:rPr lang="it-IT" sz="1200" b="1" dirty="0" smtClean="0">
                <a:cs typeface="Times New Roman" panose="02020603050405020304" pitchFamily="18" charset="0"/>
              </a:rPr>
              <a:t>Giorno 9</a:t>
            </a:r>
            <a:endParaRPr lang="it-IT" sz="1200" dirty="0" smtClean="0">
              <a:cs typeface="Times New Roman" panose="02020603050405020304" pitchFamily="18" charset="0"/>
            </a:endParaRPr>
          </a:p>
          <a:p>
            <a:pPr marL="0" indent="0" algn="just">
              <a:buNone/>
            </a:pPr>
            <a:r>
              <a:rPr lang="it-IT" sz="1200" dirty="0" smtClean="0">
                <a:cs typeface="Times New Roman" panose="02020603050405020304" pitchFamily="18" charset="0"/>
              </a:rPr>
              <a:t>Situazione simile a quelle precedenti- metà gruppo non si è presentato alle attività. Il gruppo tedesco non è arrivato in segno di protesta. Oggi era un giorno fondamentale, I partecipanti dovevano incollare tutti I modelli insieme. Per rispondere alla protesta tedesca, la loro parte di modello fu messa da parte. Quando raggiunsero il gruppo erano oltraggiati. Nel pomeriggio, fu presentato l’intero modello alla comunità locale della città. Tutto è andato come doveva. Il giorno seguente c’erano le partenze quindi la sera ci fu un’altra festa con alcool. Alcuni partecipanti non andarono a dormire del tutto.  </a:t>
            </a:r>
            <a:endParaRPr lang="it-IT" sz="1200" dirty="0" smtClean="0">
              <a:cs typeface="Times New Roman" panose="02020603050405020304" pitchFamily="18" charset="0"/>
            </a:endParaRPr>
          </a:p>
          <a:p>
            <a:pPr marL="0" indent="0" algn="just">
              <a:buNone/>
            </a:pPr>
            <a:endParaRPr lang="it-IT" sz="1200" dirty="0" smtClean="0">
              <a:cs typeface="Times New Roman" panose="02020603050405020304" pitchFamily="18" charset="0"/>
            </a:endParaRPr>
          </a:p>
          <a:p>
            <a:pPr marL="0" indent="0" algn="just">
              <a:buNone/>
            </a:pPr>
            <a:r>
              <a:rPr lang="it-IT" sz="1200" b="1" dirty="0" smtClean="0">
                <a:cs typeface="Times New Roman" panose="02020603050405020304" pitchFamily="18" charset="0"/>
              </a:rPr>
              <a:t>Giorno 10 </a:t>
            </a:r>
            <a:endParaRPr lang="it-IT" sz="1200" dirty="0" smtClean="0">
              <a:cs typeface="Times New Roman" panose="02020603050405020304" pitchFamily="18" charset="0"/>
            </a:endParaRPr>
          </a:p>
          <a:p>
            <a:pPr marL="0" indent="0" algn="just">
              <a:buNone/>
            </a:pPr>
            <a:r>
              <a:rPr lang="it-IT" sz="1200" dirty="0" smtClean="0">
                <a:cs typeface="Times New Roman" panose="02020603050405020304" pitchFamily="18" charset="0"/>
              </a:rPr>
              <a:t>Giorno di partenza. Il gruppo che è partito prima è stato quello degli Spagnoli, alle 9 del mattino. Quindi I Tedeschi, I Georgiani e I Bielorussi. La giornata è stata piena di addii, scambi di mail e lacrime.</a:t>
            </a:r>
            <a:endParaRPr lang="it-IT" sz="1200" dirty="0" smtClean="0"/>
          </a:p>
          <a:p>
            <a:pPr>
              <a:buNone/>
            </a:pPr>
            <a:endParaRPr lang="it-IT" dirty="0"/>
          </a:p>
        </p:txBody>
      </p:sp>
    </p:spTree>
    <p:extLst>
      <p:ext uri="{BB962C8B-B14F-4D97-AF65-F5344CB8AC3E}">
        <p14:creationId xmlns:p14="http://schemas.microsoft.com/office/powerpoint/2010/main" xmlns="" val="1005713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332656"/>
            <a:ext cx="8229600" cy="6264696"/>
          </a:xfrm>
        </p:spPr>
        <p:txBody>
          <a:bodyPr>
            <a:normAutofit fontScale="32500" lnSpcReduction="20000"/>
          </a:bodyPr>
          <a:lstStyle/>
          <a:p>
            <a:pPr marL="0" indent="0">
              <a:buNone/>
            </a:pPr>
            <a:endParaRPr lang="it-IT" sz="3700" dirty="0" smtClean="0"/>
          </a:p>
          <a:p>
            <a:pPr marL="0" indent="0">
              <a:buNone/>
            </a:pPr>
            <a:r>
              <a:rPr lang="it-IT" sz="8600" b="1" dirty="0" smtClean="0"/>
              <a:t>MANDIANI (materiale per attività3) </a:t>
            </a:r>
          </a:p>
          <a:p>
            <a:pPr marL="0" indent="0">
              <a:buNone/>
            </a:pPr>
            <a:r>
              <a:rPr lang="it-IT" sz="4900" b="1" dirty="0" smtClean="0"/>
              <a:t>PARTE </a:t>
            </a:r>
            <a:r>
              <a:rPr lang="it-IT" sz="4900" b="1" dirty="0" smtClean="0"/>
              <a:t>1</a:t>
            </a:r>
          </a:p>
          <a:p>
            <a:pPr marL="0" indent="0">
              <a:buNone/>
            </a:pPr>
            <a:r>
              <a:rPr lang="it-IT" sz="4900" dirty="0" smtClean="0"/>
              <a:t>Istruzioni per i </a:t>
            </a:r>
            <a:r>
              <a:rPr lang="it-IT" sz="4900" b="1" dirty="0" smtClean="0"/>
              <a:t>MANDIANI</a:t>
            </a:r>
            <a:endParaRPr lang="it-IT" sz="4900" dirty="0" smtClean="0"/>
          </a:p>
          <a:p>
            <a:pPr marL="0" indent="0">
              <a:buNone/>
            </a:pPr>
            <a:endParaRPr lang="it-IT" sz="3700" u="sng" dirty="0" smtClean="0"/>
          </a:p>
          <a:p>
            <a:pPr marL="0" indent="0" algn="just">
              <a:buNone/>
            </a:pPr>
            <a:r>
              <a:rPr lang="it-IT" sz="3700" u="sng" dirty="0" smtClean="0"/>
              <a:t>Situazione</a:t>
            </a:r>
            <a:endParaRPr lang="it-IT" sz="3700" dirty="0" smtClean="0"/>
          </a:p>
          <a:p>
            <a:pPr marL="0" indent="0" algn="just">
              <a:buNone/>
            </a:pPr>
            <a:r>
              <a:rPr lang="it-IT" sz="3700" dirty="0" smtClean="0"/>
              <a:t>Vivete nella città di Mandia, c’è una grande valle tra il vostro villaggio e la città più vicina, con la piazza del mercato. Impiegate due giorni per raggiungere il mercato. Se ci fosse un ponte sulla valle, potreste raggiungerlo in 5 ore. </a:t>
            </a:r>
          </a:p>
          <a:p>
            <a:pPr marL="0" indent="0" algn="just">
              <a:buNone/>
            </a:pPr>
            <a:r>
              <a:rPr lang="it-IT" sz="3700" dirty="0" smtClean="0"/>
              <a:t>Il governo di Mandia ha fatto un accordo con una compagnia estera, dicendo, che la compagnia avrebbe mandato I migliori scienziati per insegnare come costruire un ponte. Gli abitanti del vostro villaggio diventeranno I primi esperti nella costruzione di ponti e saranno in grado di  aiutare le altre persone di Mandia.  Il ponte sarà realizzato in carta, righelli matite, forbici e colla. Conoscete tutti I vostri strumenti ma non la tecnica di costruzione del ponte. </a:t>
            </a:r>
          </a:p>
          <a:p>
            <a:pPr marL="0" indent="0" algn="just">
              <a:buNone/>
            </a:pPr>
            <a:r>
              <a:rPr lang="it-IT" sz="3700" u="sng" dirty="0" smtClean="0"/>
              <a:t>Comportamenti sociali</a:t>
            </a:r>
            <a:endParaRPr lang="it-IT" sz="3700" dirty="0" smtClean="0"/>
          </a:p>
          <a:p>
            <a:pPr marL="0" indent="0" algn="just">
              <a:buNone/>
            </a:pPr>
            <a:r>
              <a:rPr lang="it-IT" sz="3700" dirty="0" smtClean="0"/>
              <a:t>I Mandiani sono soliti toccare I loro interlocutori- questo significa che la loro comunicazione non funziona senza tocco. La mancanza di contatto è riconosciuto come comportamento davvero offensivo. Non significa che quando si parla in gruppo I Mandiani devono toccare ogni partecipante- se qualcuno si unisce alla conversazione, quella persona può toccare solo un partecipante della conversazione..</a:t>
            </a:r>
          </a:p>
          <a:p>
            <a:pPr marL="0" indent="0" algn="just">
              <a:buNone/>
            </a:pPr>
            <a:r>
              <a:rPr lang="it-IT" sz="3700" u="sng" dirty="0" smtClean="0"/>
              <a:t>Saluti</a:t>
            </a:r>
            <a:endParaRPr lang="it-IT" sz="3700" dirty="0" smtClean="0"/>
          </a:p>
          <a:p>
            <a:pPr marL="0" indent="0" algn="just">
              <a:buNone/>
            </a:pPr>
            <a:r>
              <a:rPr lang="it-IT" sz="3700" dirty="0" smtClean="0"/>
              <a:t>Il saluto tradizionale è il bacio sulla spalla. Le persone che salutano devono baciare la spalla destra dell’altra persona- e l’altra persona bacia la sua spalla sinistra. Ogni altra forma di saluto, specialmente le strette di mano, sono viste come maleducate. Se I Mandiani si sentono insultati a causa del saluto o del mancato contatto mentre si parla, urla. </a:t>
            </a:r>
          </a:p>
          <a:p>
            <a:pPr marL="0" indent="0" algn="just">
              <a:buNone/>
            </a:pPr>
            <a:r>
              <a:rPr lang="it-IT" sz="3700" u="sng" dirty="0" smtClean="0"/>
              <a:t>Sì/No</a:t>
            </a:r>
            <a:endParaRPr lang="it-IT" sz="3700" dirty="0" smtClean="0"/>
          </a:p>
          <a:p>
            <a:pPr marL="0" indent="0" algn="just">
              <a:buNone/>
            </a:pPr>
            <a:r>
              <a:rPr lang="it-IT" sz="3700" dirty="0" smtClean="0"/>
              <a:t>I Mandiani non conoscono la parola “no”. Dicono sempre “sì” ma se vogliono sire “no”, dicono sì vigorosamente, annuendo. (esercitate questa parte). </a:t>
            </a:r>
          </a:p>
          <a:p>
            <a:pPr marL="0" indent="0" algn="just">
              <a:buNone/>
            </a:pPr>
            <a:r>
              <a:rPr lang="it-IT" sz="3700" u="sng" dirty="0" smtClean="0"/>
              <a:t>Comportamenti sul lavoro </a:t>
            </a:r>
          </a:p>
          <a:p>
            <a:pPr marL="0" indent="0" algn="just">
              <a:buNone/>
            </a:pPr>
            <a:r>
              <a:rPr lang="it-IT" sz="3700" dirty="0" smtClean="0"/>
              <a:t>Il contatto è molto importante per I Mandiani anche mentre lavorano, ricordatelo! Gli strumenti sono assegnati per genere- le forbici agli uomini, le matite e I righelli alle donne. Gli uomini non toccano mai le matite o il righello, come le donne le forbici (è qualcosa connessa alla religione). </a:t>
            </a:r>
          </a:p>
          <a:p>
            <a:pPr marL="0" indent="0" algn="just">
              <a:buNone/>
            </a:pPr>
            <a:r>
              <a:rPr lang="it-IT" sz="3700" u="sng" dirty="0" smtClean="0"/>
              <a:t>Stranieri </a:t>
            </a:r>
            <a:endParaRPr lang="it-IT" sz="3700" dirty="0" smtClean="0"/>
          </a:p>
          <a:p>
            <a:pPr marL="0" indent="0" algn="just">
              <a:buNone/>
            </a:pPr>
            <a:r>
              <a:rPr lang="it-IT" sz="3700" dirty="0" smtClean="0"/>
              <a:t>I Mandiani apprezzano ogni compagnia, anche quella straniera ma sono persone molto orgogliose (a causa della loro nazionalità e della loro cultura.) Sanno che non sono capaci di costruire un ponte da soli, ma non percepiscono le culture straniere come migliori della propria. Non sanno come costruire un onte ma  è l’unica cosa che non sono in grado di fare e si appettano che gli stranieri rispettino la loro cultura.  I loro comportamenti sono così naturali che non li spiegheranno agli stranieri (questo è molto importante).  I Mandiani non parlano mai con gli uomini se non sono stati prima presentati da una donna. (non importa se Mandiana o no). </a:t>
            </a:r>
          </a:p>
          <a:p>
            <a:endParaRPr lang="it-IT" dirty="0"/>
          </a:p>
        </p:txBody>
      </p:sp>
    </p:spTree>
    <p:extLst>
      <p:ext uri="{BB962C8B-B14F-4D97-AF65-F5344CB8AC3E}">
        <p14:creationId xmlns:p14="http://schemas.microsoft.com/office/powerpoint/2010/main" xmlns="" val="1094070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67544" y="476672"/>
            <a:ext cx="8229600" cy="5937523"/>
          </a:xfrm>
        </p:spPr>
        <p:txBody>
          <a:bodyPr>
            <a:normAutofit fontScale="32500" lnSpcReduction="20000"/>
          </a:bodyPr>
          <a:lstStyle/>
          <a:p>
            <a:pPr marL="0" indent="0">
              <a:buNone/>
            </a:pPr>
            <a:r>
              <a:rPr lang="it-IT" sz="3700" b="1" dirty="0" smtClean="0"/>
              <a:t>MANDIANS (materiale per l’attività numero 3 )</a:t>
            </a:r>
          </a:p>
          <a:p>
            <a:pPr marL="0" indent="0">
              <a:buNone/>
            </a:pPr>
            <a:endParaRPr lang="it-IT" sz="4900" b="1" dirty="0" smtClean="0"/>
          </a:p>
          <a:p>
            <a:pPr marL="0" indent="0">
              <a:buNone/>
            </a:pPr>
            <a:r>
              <a:rPr lang="it-IT" sz="4900" b="1" dirty="0" smtClean="0"/>
              <a:t>PARTE 2</a:t>
            </a:r>
          </a:p>
          <a:p>
            <a:pPr marL="0" indent="0">
              <a:buNone/>
            </a:pPr>
            <a:r>
              <a:rPr lang="it-IT" sz="4900" b="1" dirty="0" smtClean="0"/>
              <a:t>Istruzioni per gli scienziati </a:t>
            </a:r>
          </a:p>
          <a:p>
            <a:pPr marL="0" indent="0">
              <a:buNone/>
            </a:pPr>
            <a:endParaRPr lang="it-IT" sz="3700" u="sng" dirty="0" smtClean="0"/>
          </a:p>
          <a:p>
            <a:pPr marL="0" indent="0" algn="just">
              <a:buNone/>
            </a:pPr>
            <a:r>
              <a:rPr lang="it-IT" sz="3700" u="sng" dirty="0" smtClean="0"/>
              <a:t>Situazione</a:t>
            </a:r>
            <a:endParaRPr lang="it-IT" sz="3700" dirty="0" smtClean="0"/>
          </a:p>
          <a:p>
            <a:pPr marL="0" indent="0" algn="just">
              <a:buNone/>
            </a:pPr>
            <a:r>
              <a:rPr lang="it-IT" sz="3700" dirty="0" smtClean="0"/>
              <a:t>Siete un gruppo di scienziati (ingegneri e esperti), provenienti ognuno da un paese diverso., che lavorano per un’impresa di costruzione internazionale. La vostra compagnia ha appena firmato un importante contratto con il governo di Mandia- a causa di questo accordo, la vostra compagnia deve insegnare ai Mandiani come costruire un ponte. A causa dell’accordo, è molto importante mantenere la scadenza, altrimenti l’accordo salta e perderete il vostro lavoro.  Il governo di Mandia è molto interessato al progetto, che è finanziato dall’Unione Europea. Mandia è un paese montuoso- ci sono molti canyon e valli profonde, ma non ci sono ponti- per questo I Mandiani pensano da giorni a come raggiungere il mercato della città principale. Con un ponte, potrebbero raggiungere il mercato in sole 5 ore. A causa del grosso numero di canyon e valli, non si può semplicemente costruire il ponte e andare via- bisogna insegnare ai Mandiani a costruire I loro ponti. </a:t>
            </a:r>
          </a:p>
          <a:p>
            <a:pPr marL="0" indent="0" algn="just">
              <a:buNone/>
            </a:pPr>
            <a:r>
              <a:rPr lang="it-IT" sz="3700" u="sng" dirty="0" smtClean="0"/>
              <a:t>Simulazione</a:t>
            </a:r>
            <a:endParaRPr lang="it-IT" sz="3700" dirty="0" smtClean="0"/>
          </a:p>
          <a:p>
            <a:pPr marL="0" indent="0" algn="just">
              <a:buNone/>
            </a:pPr>
            <a:r>
              <a:rPr lang="it-IT" sz="3700" dirty="0" smtClean="0"/>
              <a:t>Prima di tutto, dovete leggere le istruzioni molto attentamente, e decidere come costruire il ponte. Dopo un po’ di tempo, due di voi potranno visitare I Mandiani per 3 minuti (per controllare il terreno e I materiali utilizzabili e stabilire un contatto con I locali). Dopo di ciò, dovete analizzare I loro report e finire la preparazione in 10 minuti..</a:t>
            </a:r>
          </a:p>
          <a:p>
            <a:pPr marL="0" indent="0" algn="just">
              <a:buNone/>
            </a:pPr>
            <a:r>
              <a:rPr lang="it-IT" sz="3700" dirty="0" smtClean="0"/>
              <a:t>Alla fine, tutti gli ingegneri viaggeranno verso Mandia per insegnare ai Mandiani come costruire il ponte. </a:t>
            </a:r>
          </a:p>
          <a:p>
            <a:pPr marL="0" indent="0" algn="just">
              <a:buNone/>
            </a:pPr>
            <a:r>
              <a:rPr lang="it-IT" sz="3700" u="sng" dirty="0" smtClean="0"/>
              <a:t>Il ponte</a:t>
            </a:r>
            <a:endParaRPr lang="it-IT" sz="3700" dirty="0" smtClean="0"/>
          </a:p>
          <a:p>
            <a:pPr marL="0" indent="0" algn="just">
              <a:buNone/>
            </a:pPr>
            <a:r>
              <a:rPr lang="it-IT" sz="3700" dirty="0" smtClean="0"/>
              <a:t>Simbolicamente sarà un ponte di carta che connette due sedie a una distanza di 80 cm l’una dall’altra. La costruzione deve essere stabile. Dopo il lavoro, il ponte deve sostenere il peso di forbici e colla usate per costruirlo. </a:t>
            </a:r>
          </a:p>
          <a:p>
            <a:pPr marL="0" indent="0" algn="just">
              <a:buNone/>
            </a:pPr>
            <a:r>
              <a:rPr lang="it-IT" sz="3700" dirty="0" smtClean="0"/>
              <a:t>Non potete semplicemente tagliare pezzi di carta e portarli a Mandia per poi metterli insieme sul posto, perché in questo modo I Mandiani non impareranno come farlo da soli. Devono imparare ogni fase della costruzione del ponte.</a:t>
            </a:r>
          </a:p>
          <a:p>
            <a:pPr marL="0" indent="0" algn="just">
              <a:buNone/>
            </a:pPr>
            <a:r>
              <a:rPr lang="it-IT" sz="3700" dirty="0" smtClean="0"/>
              <a:t>Ogni parte del ponte sarà prima segnata con righello e matita, e quindi tagliata dalle forbici.</a:t>
            </a:r>
          </a:p>
          <a:p>
            <a:pPr marL="0" indent="0" algn="just">
              <a:buNone/>
            </a:pPr>
            <a:r>
              <a:rPr lang="it-IT" sz="3700" u="sng" dirty="0" smtClean="0"/>
              <a:t>Materiali</a:t>
            </a:r>
            <a:endParaRPr lang="it-IT" sz="3700" dirty="0" smtClean="0"/>
          </a:p>
          <a:p>
            <a:pPr marL="0" indent="0" algn="just">
              <a:buNone/>
            </a:pPr>
            <a:r>
              <a:rPr lang="it-IT" sz="3700" dirty="0" smtClean="0"/>
              <a:t>Il ponte sarà fatto di carta/cartoncino. Per pianificare la costruzione avrete carta, colla, forbici, righello e matite.</a:t>
            </a:r>
          </a:p>
          <a:p>
            <a:pPr marL="0" indent="0" algn="just">
              <a:buNone/>
            </a:pPr>
            <a:r>
              <a:rPr lang="it-IT" sz="3700" u="sng" dirty="0" smtClean="0"/>
              <a:t>Tempo</a:t>
            </a:r>
            <a:endParaRPr lang="it-IT" sz="3700" dirty="0" smtClean="0"/>
          </a:p>
          <a:p>
            <a:pPr marL="0" indent="0" algn="just">
              <a:buNone/>
            </a:pPr>
            <a:r>
              <a:rPr lang="it-IT" sz="3700" dirty="0" smtClean="0"/>
              <a:t>Per pianificare e preparare tutto prima di andare verso Mandia- 40 minuti.</a:t>
            </a:r>
          </a:p>
          <a:p>
            <a:pPr marL="0" indent="0" algn="just">
              <a:buNone/>
            </a:pPr>
            <a:r>
              <a:rPr lang="it-IT" sz="3700" dirty="0" smtClean="0"/>
              <a:t>Per insegnare ai Mandiani- 25 minuti.</a:t>
            </a:r>
          </a:p>
          <a:p>
            <a:pPr marL="0" indent="0">
              <a:buNone/>
            </a:pPr>
            <a:r>
              <a:rPr lang="it-IT" sz="3700" b="1" dirty="0" smtClean="0"/>
              <a:t> </a:t>
            </a:r>
          </a:p>
          <a:p>
            <a:endParaRPr lang="it-IT" dirty="0"/>
          </a:p>
        </p:txBody>
      </p:sp>
    </p:spTree>
    <p:extLst>
      <p:ext uri="{BB962C8B-B14F-4D97-AF65-F5344CB8AC3E}">
        <p14:creationId xmlns:p14="http://schemas.microsoft.com/office/powerpoint/2010/main" xmlns="" val="316848034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TotalTime>
  <Words>1613</Words>
  <Application>Microsoft Office PowerPoint</Application>
  <PresentationFormat>Presentazione su schermo (4:3)</PresentationFormat>
  <Paragraphs>125</Paragraphs>
  <Slides>9</Slides>
  <Notes>0</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Motyw pakietu Office</vt:lpstr>
      <vt:lpstr>SLIDES Capitolo 04 - Unità 5 Consapevolezza culturale e  comunicazione interculturale</vt:lpstr>
      <vt:lpstr>Materiali utili: </vt:lpstr>
      <vt:lpstr>Diapositiva 3</vt:lpstr>
      <vt:lpstr>Diapositiva 4</vt:lpstr>
      <vt:lpstr>Diapositiva 5</vt:lpstr>
      <vt:lpstr>Diapositiva 6</vt:lpstr>
      <vt:lpstr>Diapositiva 7</vt:lpstr>
      <vt:lpstr>Diapositiva 8</vt:lpstr>
      <vt:lpstr>Diapositiva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Attachments to chapter 4:  Culture awareness and cross-culture communication</dc:title>
  <dc:creator>Kalina Strzałba</dc:creator>
  <cp:lastModifiedBy>elisa</cp:lastModifiedBy>
  <cp:revision>31</cp:revision>
  <dcterms:created xsi:type="dcterms:W3CDTF">2015-07-28T19:23:10Z</dcterms:created>
  <dcterms:modified xsi:type="dcterms:W3CDTF">2016-05-21T14:39:29Z</dcterms:modified>
</cp:coreProperties>
</file>