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78" r:id="rId2"/>
    <p:sldId id="258" r:id="rId3"/>
    <p:sldId id="256" r:id="rId4"/>
    <p:sldId id="262" r:id="rId5"/>
    <p:sldId id="263" r:id="rId6"/>
    <p:sldId id="264" r:id="rId7"/>
    <p:sldId id="265" r:id="rId8"/>
    <p:sldId id="266" r:id="rId9"/>
    <p:sldId id="267" r:id="rId10"/>
    <p:sldId id="269" r:id="rId11"/>
    <p:sldId id="270" r:id="rId12"/>
    <p:sldId id="272" r:id="rId13"/>
    <p:sldId id="273" r:id="rId14"/>
    <p:sldId id="275" r:id="rId15"/>
    <p:sldId id="276" r:id="rId16"/>
    <p:sldId id="271" r:id="rId17"/>
    <p:sldId id="274" r:id="rId18"/>
    <p:sldId id="257" r:id="rId19"/>
    <p:sldId id="277" r:id="rId2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67" y="-835"/>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D1DE71-E4E9-4338-BA7F-4B02DD6A81FA}" type="datetimeFigureOut">
              <a:rPr lang="pl-PL" smtClean="0"/>
              <a:pPr/>
              <a:t>2016-06-01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FE2456-FA52-41C6-A285-1EBDD911072C}" type="slidenum">
              <a:rPr lang="pl-PL" smtClean="0"/>
              <a:pPr/>
              <a:t>‹N›</a:t>
            </a:fld>
            <a:endParaRPr lang="pl-PL"/>
          </a:p>
        </p:txBody>
      </p:sp>
    </p:spTree>
    <p:extLst>
      <p:ext uri="{BB962C8B-B14F-4D97-AF65-F5344CB8AC3E}">
        <p14:creationId xmlns:p14="http://schemas.microsoft.com/office/powerpoint/2010/main" val="2261559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3</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12</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13</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14</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15</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17</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4</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5</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6</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7</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8</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9</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10</a:t>
            </a:fld>
            <a:endParaRPr lang="pl-PL"/>
          </a:p>
        </p:txBody>
      </p:sp>
    </p:spTree>
    <p:extLst>
      <p:ext uri="{BB962C8B-B14F-4D97-AF65-F5344CB8AC3E}">
        <p14:creationId xmlns:p14="http://schemas.microsoft.com/office/powerpoint/2010/main" val="2798780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14FE2456-FA52-41C6-A285-1EBDD911072C}" type="slidenum">
              <a:rPr lang="pl-PL" smtClean="0"/>
              <a:pPr/>
              <a:t>11</a:t>
            </a:fld>
            <a:endParaRPr lang="pl-PL"/>
          </a:p>
        </p:txBody>
      </p:sp>
    </p:spTree>
    <p:extLst>
      <p:ext uri="{BB962C8B-B14F-4D97-AF65-F5344CB8AC3E}">
        <p14:creationId xmlns:p14="http://schemas.microsoft.com/office/powerpoint/2010/main" val="279878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pl-PL" smtClean="0"/>
              <a:t>Kliknij, aby edytować styl</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0931897F-8F23-433E-A660-EFF8D3EDA506}" type="slidenum">
              <a:rPr lang="pl-PL" smtClean="0"/>
              <a:pPr/>
              <a:t>‹N›</a:t>
            </a:fld>
            <a:endParaRPr lang="pl-PL"/>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Date Placeholder 3"/>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0931897F-8F23-433E-A660-EFF8D3EDA506}" type="slidenum">
              <a:rPr lang="pl-PL" smtClean="0"/>
              <a:pPr/>
              <a:t>‹N›</a:t>
            </a:fld>
            <a:endParaRPr lang="pl-PL"/>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l-PL" smtClean="0"/>
              <a:t>Kliknij, aby edytować styl</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Date Placeholder 3"/>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0931897F-8F23-433E-A660-EFF8D3EDA506}" type="slidenum">
              <a:rPr lang="pl-PL" smtClean="0"/>
              <a:pPr/>
              <a:t>‹N›</a:t>
            </a:fld>
            <a:endParaRPr lang="pl-PL"/>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pl-PL" smtClean="0"/>
              <a:t>Kliknij, aby edytować styl</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10" name="Slide Number Placeholder 9"/>
          <p:cNvSpPr>
            <a:spLocks noGrp="1"/>
          </p:cNvSpPr>
          <p:nvPr>
            <p:ph type="sldNum" sz="quarter" idx="11"/>
          </p:nvPr>
        </p:nvSpPr>
        <p:spPr/>
        <p:txBody>
          <a:bodyPr/>
          <a:lstStyle/>
          <a:p>
            <a:fld id="{0931897F-8F23-433E-A660-EFF8D3EDA506}" type="slidenum">
              <a:rPr lang="pl-PL" smtClean="0"/>
              <a:pPr/>
              <a:t>‹N›</a:t>
            </a:fld>
            <a:endParaRPr lang="pl-PL"/>
          </a:p>
        </p:txBody>
      </p:sp>
      <p:sp>
        <p:nvSpPr>
          <p:cNvPr id="12" name="Footer Placeholder 11"/>
          <p:cNvSpPr>
            <a:spLocks noGrp="1"/>
          </p:cNvSpPr>
          <p:nvPr>
            <p:ph type="ftr" sz="quarter" idx="12"/>
          </p:nvPr>
        </p:nvSpPr>
        <p:spPr/>
        <p:txBody>
          <a:bodyPr/>
          <a:lstStyle/>
          <a:p>
            <a:endParaRPr lang="pl-PL"/>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pl-PL" smtClean="0"/>
              <a:t>Kliknij, aby edytować styl</a:t>
            </a:r>
            <a:endParaRPr lang="en-US" dirty="0"/>
          </a:p>
        </p:txBody>
      </p:sp>
      <p:sp>
        <p:nvSpPr>
          <p:cNvPr id="19" name="Date Placeholder 18"/>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20" name="Slide Number Placeholder 19"/>
          <p:cNvSpPr>
            <a:spLocks noGrp="1"/>
          </p:cNvSpPr>
          <p:nvPr>
            <p:ph type="sldNum" sz="quarter" idx="11"/>
          </p:nvPr>
        </p:nvSpPr>
        <p:spPr/>
        <p:txBody>
          <a:bodyPr/>
          <a:lstStyle/>
          <a:p>
            <a:fld id="{0931897F-8F23-433E-A660-EFF8D3EDA506}" type="slidenum">
              <a:rPr lang="pl-PL" smtClean="0"/>
              <a:pPr/>
              <a:t>‹N›</a:t>
            </a:fld>
            <a:endParaRPr lang="pl-PL"/>
          </a:p>
        </p:txBody>
      </p:sp>
      <p:sp>
        <p:nvSpPr>
          <p:cNvPr id="21" name="Footer Placeholder 20"/>
          <p:cNvSpPr>
            <a:spLocks noGrp="1"/>
          </p:cNvSpPr>
          <p:nvPr>
            <p:ph type="ftr" sz="quarter" idx="12"/>
          </p:nvPr>
        </p:nvSpPr>
        <p:spPr/>
        <p:txBody>
          <a:bodyPr/>
          <a:lstStyle/>
          <a:p>
            <a:endParaRPr lang="pl-PL"/>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Kliknij, aby edytować styl</a:t>
            </a:r>
            <a:endParaRPr lang="en-US" dirty="0"/>
          </a:p>
        </p:txBody>
      </p:sp>
      <p:sp>
        <p:nvSpPr>
          <p:cNvPr id="5" name="Date Placeholder 4"/>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0931897F-8F23-433E-A660-EFF8D3EDA506}" type="slidenum">
              <a:rPr lang="pl-PL" smtClean="0"/>
              <a:pPr/>
              <a:t>‹N›</a:t>
            </a:fld>
            <a:endParaRPr lang="pl-PL"/>
          </a:p>
        </p:txBody>
      </p:sp>
      <p:sp>
        <p:nvSpPr>
          <p:cNvPr id="9" name="Content Placeholder 8"/>
          <p:cNvSpPr>
            <a:spLocks noGrp="1"/>
          </p:cNvSpPr>
          <p:nvPr>
            <p:ph sz="quarter" idx="13"/>
          </p:nvPr>
        </p:nvSpPr>
        <p:spPr>
          <a:xfrm>
            <a:off x="1216152" y="841248"/>
            <a:ext cx="3730752" cy="438912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Kliknij, aby edytować styl</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7" name="Date Placeholder 6"/>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0931897F-8F23-433E-A660-EFF8D3EDA506}" type="slidenum">
              <a:rPr lang="pl-PL" smtClean="0"/>
              <a:pPr/>
              <a:t>‹N›</a:t>
            </a:fld>
            <a:endParaRPr lang="pl-PL"/>
          </a:p>
        </p:txBody>
      </p:sp>
      <p:sp>
        <p:nvSpPr>
          <p:cNvPr id="11" name="Content Placeholder 10"/>
          <p:cNvSpPr>
            <a:spLocks noGrp="1"/>
          </p:cNvSpPr>
          <p:nvPr>
            <p:ph sz="quarter" idx="13"/>
          </p:nvPr>
        </p:nvSpPr>
        <p:spPr>
          <a:xfrm>
            <a:off x="1216152" y="1380744"/>
            <a:ext cx="3730752" cy="384048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0931897F-8F23-433E-A660-EFF8D3EDA506}" type="slidenum">
              <a:rPr lang="pl-PL" smtClean="0"/>
              <a:pPr/>
              <a:t>‹N›</a:t>
            </a:fld>
            <a:endParaRPr lang="pl-PL"/>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6" name="Slide Number Placeholder 5"/>
          <p:cNvSpPr>
            <a:spLocks noGrp="1"/>
          </p:cNvSpPr>
          <p:nvPr>
            <p:ph type="sldNum" sz="quarter" idx="11"/>
          </p:nvPr>
        </p:nvSpPr>
        <p:spPr/>
        <p:txBody>
          <a:bodyPr/>
          <a:lstStyle/>
          <a:p>
            <a:fld id="{0931897F-8F23-433E-A660-EFF8D3EDA506}" type="slidenum">
              <a:rPr lang="pl-PL" smtClean="0"/>
              <a:pPr/>
              <a:t>‹N›</a:t>
            </a:fld>
            <a:endParaRPr lang="pl-PL"/>
          </a:p>
        </p:txBody>
      </p:sp>
      <p:sp>
        <p:nvSpPr>
          <p:cNvPr id="7" name="Footer Placeholder 6"/>
          <p:cNvSpPr>
            <a:spLocks noGrp="1"/>
          </p:cNvSpPr>
          <p:nvPr>
            <p:ph type="ftr" sz="quarter" idx="12"/>
          </p:nvPr>
        </p:nvSpPr>
        <p:spPr/>
        <p:txBody>
          <a:bodyPr/>
          <a:lstStyle/>
          <a:p>
            <a:endParaRPr lang="pl-PL"/>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pl-PL" smtClean="0"/>
              <a:t>Kliknij, aby edytować styl</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14" name="Content Placeholder 13"/>
          <p:cNvSpPr>
            <a:spLocks noGrp="1"/>
          </p:cNvSpPr>
          <p:nvPr>
            <p:ph sz="quarter" idx="13"/>
          </p:nvPr>
        </p:nvSpPr>
        <p:spPr>
          <a:xfrm>
            <a:off x="914400" y="381000"/>
            <a:ext cx="4800600" cy="59436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9" name="Date Placeholder 8"/>
          <p:cNvSpPr>
            <a:spLocks noGrp="1"/>
          </p:cNvSpPr>
          <p:nvPr>
            <p:ph type="dt" sz="half" idx="14"/>
          </p:nvPr>
        </p:nvSpPr>
        <p:spPr/>
        <p:txBody>
          <a:bodyPr/>
          <a:lstStyle/>
          <a:p>
            <a:fld id="{FD17FA3B-C404-4317-B0BC-953931111309}" type="datetimeFigureOut">
              <a:rPr lang="pl-PL" smtClean="0"/>
              <a:pPr/>
              <a:t>2016-06-01</a:t>
            </a:fld>
            <a:endParaRPr lang="pl-PL"/>
          </a:p>
        </p:txBody>
      </p:sp>
      <p:sp>
        <p:nvSpPr>
          <p:cNvPr id="10" name="Slide Number Placeholder 9"/>
          <p:cNvSpPr>
            <a:spLocks noGrp="1"/>
          </p:cNvSpPr>
          <p:nvPr>
            <p:ph type="sldNum" sz="quarter" idx="15"/>
          </p:nvPr>
        </p:nvSpPr>
        <p:spPr/>
        <p:txBody>
          <a:bodyPr/>
          <a:lstStyle/>
          <a:p>
            <a:fld id="{0931897F-8F23-433E-A660-EFF8D3EDA506}" type="slidenum">
              <a:rPr lang="pl-PL" smtClean="0"/>
              <a:pPr/>
              <a:t>‹N›</a:t>
            </a:fld>
            <a:endParaRPr lang="pl-PL"/>
          </a:p>
        </p:txBody>
      </p:sp>
      <p:sp>
        <p:nvSpPr>
          <p:cNvPr id="13" name="Footer Placeholder 12"/>
          <p:cNvSpPr>
            <a:spLocks noGrp="1"/>
          </p:cNvSpPr>
          <p:nvPr>
            <p:ph type="ftr" sz="quarter" idx="16"/>
          </p:nvPr>
        </p:nvSpPr>
        <p:spPr/>
        <p:txBody>
          <a:bodyPr/>
          <a:lstStyle/>
          <a:p>
            <a:endParaRPr lang="pl-PL"/>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pl-PL" smtClean="0"/>
              <a:t>Kliknij, aby edytować styl</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FD17FA3B-C404-4317-B0BC-953931111309}" type="datetimeFigureOut">
              <a:rPr lang="pl-PL" smtClean="0"/>
              <a:pPr/>
              <a:t>2016-06-01</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0931897F-8F23-433E-A660-EFF8D3EDA506}" type="slidenum">
              <a:rPr lang="pl-PL" smtClean="0"/>
              <a:pPr/>
              <a:t>‹N›</a:t>
            </a:fld>
            <a:endParaRPr lang="pl-PL"/>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pl-PL"/>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0931897F-8F23-433E-A660-EFF8D3EDA506}" type="slidenum">
              <a:rPr lang="pl-PL" smtClean="0"/>
              <a:pPr/>
              <a:t>‹N›</a:t>
            </a:fld>
            <a:endParaRPr lang="pl-PL"/>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FD17FA3B-C404-4317-B0BC-953931111309}" type="datetimeFigureOut">
              <a:rPr lang="pl-PL" smtClean="0"/>
              <a:pPr/>
              <a:t>2016-06-01</a:t>
            </a:fld>
            <a:endParaRPr lang="pl-P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POWERP_COVER.jpg"/>
          <p:cNvPicPr>
            <a:picLocks noChangeAspect="1"/>
          </p:cNvPicPr>
          <p:nvPr/>
        </p:nvPicPr>
        <p:blipFill>
          <a:blip r:embed="rId2" cstate="print"/>
          <a:stretch>
            <a:fillRect/>
          </a:stretch>
        </p:blipFill>
        <p:spPr>
          <a:xfrm>
            <a:off x="1" y="1"/>
            <a:ext cx="9165771" cy="6857999"/>
          </a:xfrm>
          <a:prstGeom prst="rect">
            <a:avLst/>
          </a:prstGeom>
        </p:spPr>
      </p:pic>
      <p:sp>
        <p:nvSpPr>
          <p:cNvPr id="9219" name="Subtitle 2"/>
          <p:cNvSpPr>
            <a:spLocks noGrp="1"/>
          </p:cNvSpPr>
          <p:nvPr>
            <p:ph type="subTitle" idx="1"/>
          </p:nvPr>
        </p:nvSpPr>
        <p:spPr/>
        <p:txBody>
          <a:bodyPr/>
          <a:lstStyle/>
          <a:p>
            <a:endParaRPr lang="it-IT" b="1" dirty="0" smtClean="0"/>
          </a:p>
          <a:p>
            <a:endParaRPr lang="it-IT" b="1" dirty="0"/>
          </a:p>
          <a:p>
            <a:pPr marR="0" eaLnBrk="1" hangingPunct="1"/>
            <a:endParaRPr lang="ro-RO" dirty="0" smtClean="0"/>
          </a:p>
        </p:txBody>
      </p:sp>
      <p:sp>
        <p:nvSpPr>
          <p:cNvPr id="6" name="CasellaDiTesto 5"/>
          <p:cNvSpPr txBox="1"/>
          <p:nvPr/>
        </p:nvSpPr>
        <p:spPr>
          <a:xfrm>
            <a:off x="1524000" y="5867400"/>
            <a:ext cx="6324600" cy="307777"/>
          </a:xfrm>
          <a:prstGeom prst="rect">
            <a:avLst/>
          </a:prstGeom>
          <a:noFill/>
        </p:spPr>
        <p:txBody>
          <a:bodyPr wrap="square" rtlCol="0">
            <a:spAutoFit/>
          </a:bodyPr>
          <a:lstStyle/>
          <a:p>
            <a:pPr algn="ctr"/>
            <a:r>
              <a:rPr lang="ro-RO" sz="1400" dirty="0">
                <a:solidFill>
                  <a:schemeClr val="bg1"/>
                </a:solidFill>
                <a:latin typeface="+mj-lt"/>
              </a:rPr>
              <a:t>Upskilling Europe Toolkits | Toolkit </a:t>
            </a:r>
            <a:r>
              <a:rPr lang="ro-RO" sz="1400" dirty="0" smtClean="0">
                <a:solidFill>
                  <a:schemeClr val="bg1"/>
                </a:solidFill>
                <a:latin typeface="+mj-lt"/>
              </a:rPr>
              <a:t>0</a:t>
            </a:r>
            <a:r>
              <a:rPr lang="it-IT" sz="1400" dirty="0" smtClean="0">
                <a:solidFill>
                  <a:schemeClr val="bg1"/>
                </a:solidFill>
                <a:latin typeface="+mj-lt"/>
              </a:rPr>
              <a:t>4</a:t>
            </a:r>
            <a:r>
              <a:rPr lang="ro-RO" sz="1400" dirty="0" smtClean="0">
                <a:solidFill>
                  <a:schemeClr val="bg1"/>
                </a:solidFill>
                <a:latin typeface="+mj-lt"/>
              </a:rPr>
              <a:t>:  </a:t>
            </a:r>
            <a:r>
              <a:rPr lang="it-IT" sz="1400" dirty="0" smtClean="0">
                <a:solidFill>
                  <a:schemeClr val="bg1"/>
                </a:solidFill>
                <a:latin typeface="+mj-lt"/>
              </a:rPr>
              <a:t>Apprendimento Permanente</a:t>
            </a:r>
            <a:endParaRPr lang="it-IT" sz="1400" dirty="0">
              <a:solidFill>
                <a:schemeClr val="bg1"/>
              </a:solidFill>
              <a:latin typeface="+mj-lt"/>
            </a:endParaRPr>
          </a:p>
        </p:txBody>
      </p:sp>
      <p:sp>
        <p:nvSpPr>
          <p:cNvPr id="9" name="Rettangolo arrotondato 8"/>
          <p:cNvSpPr/>
          <p:nvPr/>
        </p:nvSpPr>
        <p:spPr>
          <a:xfrm>
            <a:off x="827584" y="2132856"/>
            <a:ext cx="7488832" cy="25922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t-IT"/>
          </a:p>
        </p:txBody>
      </p:sp>
      <p:sp>
        <p:nvSpPr>
          <p:cNvPr id="2" name="Title 1"/>
          <p:cNvSpPr>
            <a:spLocks noGrp="1"/>
          </p:cNvSpPr>
          <p:nvPr>
            <p:ph type="ctrTitle"/>
          </p:nvPr>
        </p:nvSpPr>
        <p:spPr>
          <a:xfrm>
            <a:off x="688032" y="2132856"/>
            <a:ext cx="7772400" cy="2232248"/>
          </a:xfrm>
        </p:spPr>
        <p:txBody>
          <a:bodyPr/>
          <a:lstStyle/>
          <a:p>
            <a:pPr algn="ctr">
              <a:defRPr/>
            </a:pPr>
            <a:r>
              <a:rPr lang="en-US" sz="5400" dirty="0" smtClean="0">
                <a:ln>
                  <a:noFill/>
                </a:ln>
                <a:solidFill>
                  <a:schemeClr val="tx1"/>
                </a:solidFill>
                <a:effectLst/>
              </a:rPr>
              <a:t>SLIDES</a:t>
            </a:r>
            <a:br>
              <a:rPr lang="en-US" sz="5400" dirty="0" smtClean="0">
                <a:ln>
                  <a:noFill/>
                </a:ln>
                <a:solidFill>
                  <a:schemeClr val="tx1"/>
                </a:solidFill>
                <a:effectLst/>
              </a:rPr>
            </a:br>
            <a:r>
              <a:rPr lang="en-US" sz="3200" dirty="0" err="1" smtClean="0">
                <a:ln>
                  <a:noFill/>
                </a:ln>
                <a:solidFill>
                  <a:schemeClr val="tx1"/>
                </a:solidFill>
                <a:effectLst/>
              </a:rPr>
              <a:t>Capitolo</a:t>
            </a:r>
            <a:r>
              <a:rPr lang="en-US" sz="3200" dirty="0" smtClean="0">
                <a:ln>
                  <a:noFill/>
                </a:ln>
                <a:solidFill>
                  <a:schemeClr val="tx1"/>
                </a:solidFill>
                <a:effectLst/>
              </a:rPr>
              <a:t> 04 - </a:t>
            </a:r>
            <a:r>
              <a:rPr lang="en-US" sz="3200" dirty="0" err="1" smtClean="0">
                <a:ln>
                  <a:noFill/>
                </a:ln>
                <a:solidFill>
                  <a:schemeClr val="tx1"/>
                </a:solidFill>
                <a:effectLst/>
              </a:rPr>
              <a:t>Unità</a:t>
            </a:r>
            <a:r>
              <a:rPr lang="en-US" sz="3200" dirty="0" smtClean="0">
                <a:ln>
                  <a:noFill/>
                </a:ln>
                <a:solidFill>
                  <a:schemeClr val="tx1"/>
                </a:solidFill>
                <a:effectLst/>
              </a:rPr>
              <a:t> </a:t>
            </a:r>
            <a:r>
              <a:rPr lang="en-US" sz="3200" dirty="0" smtClean="0">
                <a:ln>
                  <a:noFill/>
                </a:ln>
                <a:solidFill>
                  <a:schemeClr val="tx1"/>
                </a:solidFill>
                <a:effectLst/>
              </a:rPr>
              <a:t>2</a:t>
            </a:r>
            <a:r>
              <a:rPr lang="en-US" sz="3200" dirty="0" smtClean="0">
                <a:ln>
                  <a:noFill/>
                </a:ln>
                <a:solidFill>
                  <a:schemeClr val="tx1"/>
                </a:solidFill>
                <a:effectLst/>
              </a:rPr>
              <a:t/>
            </a:r>
            <a:br>
              <a:rPr lang="en-US" sz="3200" dirty="0" smtClean="0">
                <a:ln>
                  <a:noFill/>
                </a:ln>
                <a:solidFill>
                  <a:schemeClr val="tx1"/>
                </a:solidFill>
                <a:effectLst/>
              </a:rPr>
            </a:br>
            <a:r>
              <a:rPr lang="en-US" sz="3200" dirty="0" err="1" smtClean="0">
                <a:ln>
                  <a:noFill/>
                </a:ln>
                <a:solidFill>
                  <a:schemeClr val="tx1"/>
                </a:solidFill>
                <a:effectLst/>
              </a:rPr>
              <a:t>Competenze</a:t>
            </a:r>
            <a:r>
              <a:rPr lang="en-US" sz="3200" dirty="0" smtClean="0">
                <a:ln>
                  <a:noFill/>
                </a:ln>
                <a:solidFill>
                  <a:schemeClr val="tx1"/>
                </a:solidFill>
                <a:effectLst/>
              </a:rPr>
              <a:t> </a:t>
            </a:r>
            <a:r>
              <a:rPr lang="en-US" sz="3200" dirty="0" err="1" smtClean="0">
                <a:ln>
                  <a:noFill/>
                </a:ln>
                <a:solidFill>
                  <a:schemeClr val="tx1"/>
                </a:solidFill>
                <a:effectLst/>
              </a:rPr>
              <a:t>Matematiche</a:t>
            </a:r>
            <a:endParaRPr lang="en-US" sz="3200" dirty="0">
              <a:ln>
                <a:noFill/>
              </a:ln>
              <a:solidFill>
                <a:schemeClr val="tx1"/>
              </a:solidFill>
              <a:effectLst/>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719572" y="1916832"/>
            <a:ext cx="7992887" cy="4832092"/>
          </a:xfrm>
          <a:prstGeom prst="rect">
            <a:avLst/>
          </a:prstGeom>
          <a:noFill/>
        </p:spPr>
        <p:txBody>
          <a:bodyPr wrap="square" rtlCol="0">
            <a:spAutoFit/>
          </a:bodyPr>
          <a:lstStyle/>
          <a:p>
            <a:r>
              <a:rPr lang="it-IT" sz="4400" dirty="0" smtClean="0"/>
              <a:t>Una barretta di cioccolata costa 1.50 euro. </a:t>
            </a:r>
            <a:endParaRPr lang="pl-PL" sz="4400" dirty="0" smtClean="0"/>
          </a:p>
          <a:p>
            <a:endParaRPr lang="pl-PL" sz="4400" dirty="0" smtClean="0"/>
          </a:p>
          <a:p>
            <a:r>
              <a:rPr lang="en-US" sz="4400" dirty="0" smtClean="0"/>
              <a:t>Il </a:t>
            </a:r>
            <a:r>
              <a:rPr lang="en-US" sz="4400" dirty="0" err="1" smtClean="0"/>
              <a:t>negozio</a:t>
            </a:r>
            <a:r>
              <a:rPr lang="en-US" sz="4400" dirty="0" smtClean="0"/>
              <a:t> vi </a:t>
            </a:r>
            <a:r>
              <a:rPr lang="en-US" sz="4400" dirty="0" err="1" smtClean="0"/>
              <a:t>offre</a:t>
            </a:r>
            <a:r>
              <a:rPr lang="en-US" sz="4400" dirty="0" smtClean="0"/>
              <a:t> </a:t>
            </a:r>
            <a:r>
              <a:rPr lang="en-US" sz="4400" dirty="0" err="1" smtClean="0"/>
              <a:t>il</a:t>
            </a:r>
            <a:r>
              <a:rPr lang="en-US" sz="4400" dirty="0" smtClean="0"/>
              <a:t> 20% di </a:t>
            </a:r>
            <a:r>
              <a:rPr lang="en-US" sz="4400" dirty="0" err="1" smtClean="0"/>
              <a:t>sconto</a:t>
            </a:r>
            <a:r>
              <a:rPr lang="en-US" sz="4400" dirty="0" smtClean="0"/>
              <a:t>. </a:t>
            </a:r>
            <a:endParaRPr lang="pl-PL" sz="4400" dirty="0" smtClean="0"/>
          </a:p>
          <a:p>
            <a:endParaRPr lang="pl-PL" sz="4400" dirty="0" smtClean="0"/>
          </a:p>
          <a:p>
            <a:r>
              <a:rPr lang="it-IT" sz="4400" dirty="0" smtClean="0"/>
              <a:t>Quanto costa la cioccolata ora?</a:t>
            </a:r>
            <a:endParaRPr lang="pl-PL" sz="4400" dirty="0"/>
          </a:p>
          <a:p>
            <a:endParaRPr lang="pl-PL" sz="4400" b="1" dirty="0"/>
          </a:p>
        </p:txBody>
      </p:sp>
      <p:sp>
        <p:nvSpPr>
          <p:cNvPr id="2" name="pole tekstowe 1"/>
          <p:cNvSpPr txBox="1"/>
          <p:nvPr/>
        </p:nvSpPr>
        <p:spPr>
          <a:xfrm>
            <a:off x="1043608" y="590211"/>
            <a:ext cx="7344816" cy="584775"/>
          </a:xfrm>
          <a:prstGeom prst="rect">
            <a:avLst/>
          </a:prstGeom>
          <a:noFill/>
        </p:spPr>
        <p:txBody>
          <a:bodyPr wrap="square" rtlCol="0">
            <a:spAutoFit/>
          </a:bodyPr>
          <a:lstStyle/>
          <a:p>
            <a:r>
              <a:rPr lang="pl-PL" sz="3200" b="1" dirty="0" smtClean="0"/>
              <a:t>E</a:t>
            </a:r>
            <a:r>
              <a:rPr lang="it-IT" sz="3200" b="1" dirty="0" err="1" smtClean="0"/>
              <a:t>sempio</a:t>
            </a:r>
            <a:r>
              <a:rPr lang="pl-PL" sz="3200" b="1" dirty="0" smtClean="0"/>
              <a:t> 2</a:t>
            </a:r>
            <a:endParaRPr lang="pl-PL" sz="3200" b="1" dirty="0"/>
          </a:p>
        </p:txBody>
      </p:sp>
    </p:spTree>
    <p:extLst>
      <p:ext uri="{BB962C8B-B14F-4D97-AF65-F5344CB8AC3E}">
        <p14:creationId xmlns:p14="http://schemas.microsoft.com/office/powerpoint/2010/main" val="2800628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611560" y="2060848"/>
            <a:ext cx="7992887" cy="2677656"/>
          </a:xfrm>
          <a:prstGeom prst="rect">
            <a:avLst/>
          </a:prstGeom>
          <a:noFill/>
        </p:spPr>
        <p:txBody>
          <a:bodyPr wrap="square" rtlCol="0">
            <a:spAutoFit/>
          </a:bodyPr>
          <a:lstStyle/>
          <a:p>
            <a:r>
              <a:rPr lang="en-US" sz="2800" dirty="0" err="1" smtClean="0"/>
              <a:t>Vogliamo</a:t>
            </a:r>
            <a:r>
              <a:rPr lang="en-US" sz="2800" dirty="0" smtClean="0"/>
              <a:t> </a:t>
            </a:r>
            <a:r>
              <a:rPr lang="en-US" sz="2800" dirty="0" err="1" smtClean="0"/>
              <a:t>comprare</a:t>
            </a:r>
            <a:r>
              <a:rPr lang="en-US" sz="2800" dirty="0" smtClean="0"/>
              <a:t> un </a:t>
            </a:r>
            <a:r>
              <a:rPr lang="en-US" sz="2800" dirty="0" err="1" smtClean="0"/>
              <a:t>nuovo</a:t>
            </a:r>
            <a:r>
              <a:rPr lang="en-US" sz="2800" dirty="0" smtClean="0"/>
              <a:t> </a:t>
            </a:r>
            <a:r>
              <a:rPr lang="en-US" sz="2800" dirty="0" err="1" smtClean="0"/>
              <a:t>frigo</a:t>
            </a:r>
            <a:r>
              <a:rPr lang="en-US" sz="2800" dirty="0" smtClean="0"/>
              <a:t> a rate. Il </a:t>
            </a:r>
            <a:r>
              <a:rPr lang="en-US" sz="2800" dirty="0" err="1" smtClean="0"/>
              <a:t>frigo</a:t>
            </a:r>
            <a:r>
              <a:rPr lang="en-US" sz="2800" dirty="0" smtClean="0"/>
              <a:t> costa 500 euro. Al </a:t>
            </a:r>
            <a:r>
              <a:rPr lang="en-US" sz="2800" dirty="0" err="1" smtClean="0"/>
              <a:t>momento</a:t>
            </a:r>
            <a:r>
              <a:rPr lang="en-US" sz="2800" dirty="0" smtClean="0"/>
              <a:t> </a:t>
            </a:r>
            <a:r>
              <a:rPr lang="en-US" sz="2800" dirty="0" err="1" smtClean="0"/>
              <a:t>dell’acquisto</a:t>
            </a:r>
            <a:r>
              <a:rPr lang="en-US" sz="2800" dirty="0" smtClean="0"/>
              <a:t> </a:t>
            </a:r>
            <a:r>
              <a:rPr lang="en-US" sz="2800" dirty="0" err="1" smtClean="0"/>
              <a:t>il</a:t>
            </a:r>
            <a:r>
              <a:rPr lang="en-US" sz="2800" dirty="0" smtClean="0"/>
              <a:t> </a:t>
            </a:r>
            <a:r>
              <a:rPr lang="en-US" sz="2800" dirty="0" err="1" smtClean="0"/>
              <a:t>negozio</a:t>
            </a:r>
            <a:r>
              <a:rPr lang="en-US" sz="2800" dirty="0" smtClean="0"/>
              <a:t> </a:t>
            </a:r>
            <a:r>
              <a:rPr lang="en-US" sz="2800" dirty="0" err="1" smtClean="0"/>
              <a:t>riceve</a:t>
            </a:r>
            <a:r>
              <a:rPr lang="en-US" sz="2800" dirty="0" smtClean="0"/>
              <a:t> </a:t>
            </a:r>
            <a:r>
              <a:rPr lang="en-US" sz="2800" dirty="0" err="1" smtClean="0"/>
              <a:t>il</a:t>
            </a:r>
            <a:r>
              <a:rPr lang="en-US" sz="2800" dirty="0" smtClean="0"/>
              <a:t> 10% del </a:t>
            </a:r>
            <a:r>
              <a:rPr lang="en-US" sz="2800" dirty="0" err="1" smtClean="0"/>
              <a:t>valore</a:t>
            </a:r>
            <a:r>
              <a:rPr lang="en-US" sz="2800" dirty="0" smtClean="0"/>
              <a:t> del </a:t>
            </a:r>
            <a:r>
              <a:rPr lang="en-US" sz="2800" dirty="0" err="1" smtClean="0"/>
              <a:t>frigo</a:t>
            </a:r>
            <a:r>
              <a:rPr lang="en-US" sz="2800" dirty="0" smtClean="0"/>
              <a:t>, e </a:t>
            </a:r>
            <a:r>
              <a:rPr lang="en-US" sz="2800" dirty="0" err="1" smtClean="0"/>
              <a:t>il</a:t>
            </a:r>
            <a:r>
              <a:rPr lang="en-US" sz="2800" dirty="0" smtClean="0"/>
              <a:t> </a:t>
            </a:r>
            <a:r>
              <a:rPr lang="en-US" sz="2800" dirty="0" err="1" smtClean="0"/>
              <a:t>resto</a:t>
            </a:r>
            <a:r>
              <a:rPr lang="en-US" sz="2800" dirty="0" smtClean="0"/>
              <a:t> lo </a:t>
            </a:r>
            <a:r>
              <a:rPr lang="en-US" sz="2800" dirty="0" err="1" smtClean="0"/>
              <a:t>pagate</a:t>
            </a:r>
            <a:r>
              <a:rPr lang="en-US" sz="2800" dirty="0" smtClean="0"/>
              <a:t> in 12 rate. </a:t>
            </a:r>
            <a:endParaRPr lang="pl-PL" sz="2800" dirty="0"/>
          </a:p>
          <a:p>
            <a:r>
              <a:rPr lang="en-US" sz="2800" dirty="0" err="1" smtClean="0"/>
              <a:t>Quanto</a:t>
            </a:r>
            <a:r>
              <a:rPr lang="en-US" sz="2800" dirty="0" smtClean="0"/>
              <a:t> </a:t>
            </a:r>
            <a:r>
              <a:rPr lang="en-US" sz="2800" dirty="0" err="1" smtClean="0"/>
              <a:t>dovete</a:t>
            </a:r>
            <a:r>
              <a:rPr lang="en-US" sz="2800" dirty="0" smtClean="0"/>
              <a:t> </a:t>
            </a:r>
            <a:r>
              <a:rPr lang="en-US" sz="2800" dirty="0" err="1" smtClean="0"/>
              <a:t>risparmiare</a:t>
            </a:r>
            <a:r>
              <a:rPr lang="en-US" sz="2800" dirty="0" smtClean="0"/>
              <a:t> per </a:t>
            </a:r>
            <a:r>
              <a:rPr lang="en-US" sz="2800" dirty="0" err="1" smtClean="0"/>
              <a:t>pagare</a:t>
            </a:r>
            <a:r>
              <a:rPr lang="en-US" sz="2800" dirty="0" smtClean="0"/>
              <a:t> la rata </a:t>
            </a:r>
            <a:r>
              <a:rPr lang="en-US" sz="2800" dirty="0" err="1" smtClean="0"/>
              <a:t>mensile</a:t>
            </a:r>
            <a:r>
              <a:rPr lang="en-US" sz="2800" dirty="0" smtClean="0"/>
              <a:t> del </a:t>
            </a:r>
            <a:r>
              <a:rPr lang="en-US" sz="2800" dirty="0" err="1" smtClean="0"/>
              <a:t>frigorifero</a:t>
            </a:r>
            <a:r>
              <a:rPr lang="en-US" sz="2800" dirty="0" smtClean="0"/>
              <a:t>? </a:t>
            </a:r>
            <a:endParaRPr lang="pl-PL" sz="2800" b="1" dirty="0"/>
          </a:p>
        </p:txBody>
      </p:sp>
      <p:sp>
        <p:nvSpPr>
          <p:cNvPr id="2" name="pole tekstowe 1"/>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1</a:t>
            </a:r>
            <a:endParaRPr lang="pl-PL" sz="3200" b="1" dirty="0"/>
          </a:p>
        </p:txBody>
      </p:sp>
    </p:spTree>
    <p:extLst>
      <p:ext uri="{BB962C8B-B14F-4D97-AF65-F5344CB8AC3E}">
        <p14:creationId xmlns:p14="http://schemas.microsoft.com/office/powerpoint/2010/main" val="280062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611560" y="2060848"/>
            <a:ext cx="7992887" cy="3970318"/>
          </a:xfrm>
          <a:prstGeom prst="rect">
            <a:avLst/>
          </a:prstGeom>
          <a:noFill/>
        </p:spPr>
        <p:txBody>
          <a:bodyPr wrap="square" rtlCol="0">
            <a:spAutoFit/>
          </a:bodyPr>
          <a:lstStyle/>
          <a:p>
            <a:r>
              <a:rPr lang="en-US" sz="2800" dirty="0" err="1" smtClean="0"/>
              <a:t>L’azienda</a:t>
            </a:r>
            <a:r>
              <a:rPr lang="en-US" sz="2800" dirty="0" smtClean="0"/>
              <a:t> </a:t>
            </a:r>
            <a:r>
              <a:rPr lang="en-US" sz="2800" dirty="0"/>
              <a:t>X </a:t>
            </a:r>
            <a:r>
              <a:rPr lang="en-US" sz="2800" dirty="0" err="1" smtClean="0"/>
              <a:t>vuole</a:t>
            </a:r>
            <a:r>
              <a:rPr lang="en-US" sz="2800" dirty="0" smtClean="0"/>
              <a:t> </a:t>
            </a:r>
            <a:r>
              <a:rPr lang="en-US" sz="2800" dirty="0" err="1" smtClean="0"/>
              <a:t>comprare</a:t>
            </a:r>
            <a:r>
              <a:rPr lang="en-US" sz="2800" dirty="0" smtClean="0"/>
              <a:t> </a:t>
            </a:r>
            <a:r>
              <a:rPr lang="en-US" sz="2800" dirty="0" err="1" smtClean="0"/>
              <a:t>una</a:t>
            </a:r>
            <a:r>
              <a:rPr lang="en-US" sz="2800" dirty="0" smtClean="0"/>
              <a:t> </a:t>
            </a:r>
            <a:r>
              <a:rPr lang="en-US" sz="2800" dirty="0" err="1" smtClean="0"/>
              <a:t>nuova</a:t>
            </a:r>
            <a:r>
              <a:rPr lang="en-US" sz="2800" dirty="0" smtClean="0"/>
              <a:t> </a:t>
            </a:r>
            <a:r>
              <a:rPr lang="en-US" sz="2800" dirty="0" err="1" smtClean="0"/>
              <a:t>fotocopiatrice</a:t>
            </a:r>
            <a:r>
              <a:rPr lang="en-US" sz="2800" dirty="0" smtClean="0"/>
              <a:t> a rate, </a:t>
            </a:r>
            <a:r>
              <a:rPr lang="en-US" sz="2800" dirty="0" err="1" smtClean="0"/>
              <a:t>che</a:t>
            </a:r>
            <a:r>
              <a:rPr lang="en-US" sz="2800" dirty="0" smtClean="0"/>
              <a:t> costa 450 euro </a:t>
            </a:r>
            <a:r>
              <a:rPr lang="en-US" sz="2800" dirty="0" err="1" smtClean="0"/>
              <a:t>netti</a:t>
            </a:r>
            <a:r>
              <a:rPr lang="en-US" sz="2800" dirty="0" smtClean="0"/>
              <a:t>. Il </a:t>
            </a:r>
            <a:r>
              <a:rPr lang="en-US" sz="2800" dirty="0" err="1" smtClean="0"/>
              <a:t>negoziante</a:t>
            </a:r>
            <a:r>
              <a:rPr lang="en-US" sz="2800" dirty="0" smtClean="0"/>
              <a:t> </a:t>
            </a:r>
            <a:r>
              <a:rPr lang="en-US" sz="2800" dirty="0" err="1" smtClean="0"/>
              <a:t>chiede</a:t>
            </a:r>
            <a:r>
              <a:rPr lang="en-US" sz="2800" dirty="0" smtClean="0"/>
              <a:t> un </a:t>
            </a:r>
            <a:r>
              <a:rPr lang="en-US" sz="2800" dirty="0" err="1" smtClean="0"/>
              <a:t>acconto</a:t>
            </a:r>
            <a:r>
              <a:rPr lang="en-US" sz="2800" dirty="0" smtClean="0"/>
              <a:t> </a:t>
            </a:r>
            <a:r>
              <a:rPr lang="en-US" sz="2800" dirty="0" err="1" smtClean="0"/>
              <a:t>pari</a:t>
            </a:r>
            <a:r>
              <a:rPr lang="en-US" sz="2800" dirty="0" smtClean="0"/>
              <a:t> al 15% del </a:t>
            </a:r>
            <a:r>
              <a:rPr lang="en-US" sz="2800" dirty="0" err="1" smtClean="0"/>
              <a:t>prezzo</a:t>
            </a:r>
            <a:r>
              <a:rPr lang="en-US" sz="2800" dirty="0" smtClean="0"/>
              <a:t> </a:t>
            </a:r>
            <a:r>
              <a:rPr lang="en-US" sz="2800" dirty="0" err="1" smtClean="0"/>
              <a:t>lordo</a:t>
            </a:r>
            <a:r>
              <a:rPr lang="en-US" sz="2800" dirty="0" smtClean="0"/>
              <a:t> </a:t>
            </a:r>
            <a:r>
              <a:rPr lang="en-US" sz="2800" dirty="0" err="1" smtClean="0"/>
              <a:t>della</a:t>
            </a:r>
            <a:r>
              <a:rPr lang="en-US" sz="2800" dirty="0" smtClean="0"/>
              <a:t> </a:t>
            </a:r>
            <a:r>
              <a:rPr lang="en-US" sz="2800" dirty="0" err="1" smtClean="0"/>
              <a:t>fotocopiatrice</a:t>
            </a:r>
            <a:r>
              <a:rPr lang="en-US" sz="2800" dirty="0"/>
              <a:t> </a:t>
            </a:r>
            <a:r>
              <a:rPr lang="en-US" sz="2800" dirty="0" smtClean="0"/>
              <a:t>e </a:t>
            </a:r>
            <a:r>
              <a:rPr lang="en-US" sz="2800" dirty="0" err="1" smtClean="0"/>
              <a:t>il</a:t>
            </a:r>
            <a:r>
              <a:rPr lang="en-US" sz="2800" dirty="0" smtClean="0"/>
              <a:t> </a:t>
            </a:r>
            <a:r>
              <a:rPr lang="en-US" sz="2800" dirty="0" err="1" smtClean="0"/>
              <a:t>resto</a:t>
            </a:r>
            <a:r>
              <a:rPr lang="en-US" sz="2800" dirty="0" smtClean="0"/>
              <a:t> </a:t>
            </a:r>
            <a:r>
              <a:rPr lang="en-US" sz="2800" dirty="0" err="1" smtClean="0"/>
              <a:t>verrà</a:t>
            </a:r>
            <a:r>
              <a:rPr lang="en-US" sz="2800" dirty="0" smtClean="0"/>
              <a:t> </a:t>
            </a:r>
            <a:r>
              <a:rPr lang="en-US" sz="2800" dirty="0" err="1" smtClean="0"/>
              <a:t>distribuito</a:t>
            </a:r>
            <a:r>
              <a:rPr lang="en-US" sz="2800" dirty="0" smtClean="0"/>
              <a:t> in 10 rate. </a:t>
            </a:r>
          </a:p>
          <a:p>
            <a:endParaRPr lang="pl-PL" sz="2800" dirty="0"/>
          </a:p>
          <a:p>
            <a:r>
              <a:rPr lang="en-US" sz="2800" dirty="0" err="1" smtClean="0"/>
              <a:t>Quanto</a:t>
            </a:r>
            <a:r>
              <a:rPr lang="en-US" sz="2800" dirty="0" smtClean="0"/>
              <a:t> </a:t>
            </a:r>
            <a:r>
              <a:rPr lang="en-US" sz="2800" dirty="0" err="1" smtClean="0"/>
              <a:t>deve</a:t>
            </a:r>
            <a:r>
              <a:rPr lang="en-US" sz="2800" dirty="0" smtClean="0"/>
              <a:t> </a:t>
            </a:r>
            <a:r>
              <a:rPr lang="en-US" sz="2800" dirty="0" err="1" smtClean="0"/>
              <a:t>spendere</a:t>
            </a:r>
            <a:r>
              <a:rPr lang="en-US" sz="2800" dirty="0" smtClean="0"/>
              <a:t> </a:t>
            </a:r>
            <a:r>
              <a:rPr lang="en-US" sz="2800" dirty="0" err="1" smtClean="0"/>
              <a:t>l’azienda</a:t>
            </a:r>
            <a:r>
              <a:rPr lang="en-US" sz="2800" dirty="0" smtClean="0"/>
              <a:t> per </a:t>
            </a:r>
            <a:r>
              <a:rPr lang="en-US" sz="2800" dirty="0" err="1" smtClean="0"/>
              <a:t>pagare</a:t>
            </a:r>
            <a:r>
              <a:rPr lang="en-US" sz="2800" dirty="0" smtClean="0"/>
              <a:t> la rata </a:t>
            </a:r>
            <a:r>
              <a:rPr lang="en-US" sz="2800" dirty="0" err="1" smtClean="0"/>
              <a:t>della</a:t>
            </a:r>
            <a:r>
              <a:rPr lang="en-US" sz="2800" dirty="0" smtClean="0"/>
              <a:t> </a:t>
            </a:r>
            <a:r>
              <a:rPr lang="en-US" sz="2800" dirty="0" err="1" smtClean="0"/>
              <a:t>fotocopiatrice</a:t>
            </a:r>
            <a:r>
              <a:rPr lang="en-US" sz="2800" dirty="0" smtClean="0"/>
              <a:t>? </a:t>
            </a:r>
            <a:endParaRPr lang="pl-PL" sz="2800" dirty="0"/>
          </a:p>
          <a:p>
            <a:r>
              <a:rPr lang="es-ES" sz="2800" dirty="0" smtClean="0"/>
              <a:t> </a:t>
            </a:r>
            <a:endParaRPr lang="pl-PL" sz="2800" dirty="0"/>
          </a:p>
          <a:p>
            <a:endParaRPr lang="pl-PL" sz="2800" b="1" dirty="0"/>
          </a:p>
        </p:txBody>
      </p:sp>
      <p:sp>
        <p:nvSpPr>
          <p:cNvPr id="2" name="pole tekstowe 1"/>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2</a:t>
            </a:r>
            <a:endParaRPr lang="pl-PL" sz="3200" b="1" dirty="0"/>
          </a:p>
        </p:txBody>
      </p:sp>
    </p:spTree>
    <p:extLst>
      <p:ext uri="{BB962C8B-B14F-4D97-AF65-F5344CB8AC3E}">
        <p14:creationId xmlns:p14="http://schemas.microsoft.com/office/powerpoint/2010/main" val="1571831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611559" y="1484784"/>
            <a:ext cx="7992887" cy="1815882"/>
          </a:xfrm>
          <a:prstGeom prst="rect">
            <a:avLst/>
          </a:prstGeom>
          <a:noFill/>
        </p:spPr>
        <p:txBody>
          <a:bodyPr wrap="square" rtlCol="0">
            <a:spAutoFit/>
          </a:bodyPr>
          <a:lstStyle/>
          <a:p>
            <a:r>
              <a:rPr lang="en-US" sz="2800" dirty="0" err="1" smtClean="0"/>
              <a:t>Siete</a:t>
            </a:r>
            <a:r>
              <a:rPr lang="en-US" sz="2800" dirty="0" smtClean="0"/>
              <a:t> </a:t>
            </a:r>
            <a:r>
              <a:rPr lang="en-US" sz="2800" dirty="0" err="1" smtClean="0"/>
              <a:t>i</a:t>
            </a:r>
            <a:r>
              <a:rPr lang="en-US" sz="2800" dirty="0" smtClean="0"/>
              <a:t> </a:t>
            </a:r>
            <a:r>
              <a:rPr lang="en-US" sz="2800" dirty="0" err="1" smtClean="0"/>
              <a:t>responsabili</a:t>
            </a:r>
            <a:r>
              <a:rPr lang="en-US" sz="2800" dirty="0" smtClean="0"/>
              <a:t> </a:t>
            </a:r>
            <a:r>
              <a:rPr lang="en-US" sz="2800" dirty="0" err="1" smtClean="0"/>
              <a:t>dell’Amministrazione</a:t>
            </a:r>
            <a:r>
              <a:rPr lang="en-US" sz="2800" dirty="0" smtClean="0"/>
              <a:t> di </a:t>
            </a:r>
            <a:r>
              <a:rPr lang="en-US" sz="2800" dirty="0" err="1" smtClean="0"/>
              <a:t>un’azienda</a:t>
            </a:r>
            <a:r>
              <a:rPr lang="en-US" sz="2800" dirty="0" smtClean="0"/>
              <a:t> e </a:t>
            </a:r>
            <a:r>
              <a:rPr lang="en-US" sz="2800" dirty="0" err="1" smtClean="0"/>
              <a:t>gestite</a:t>
            </a:r>
            <a:r>
              <a:rPr lang="en-US" sz="2800" dirty="0" smtClean="0"/>
              <a:t> </a:t>
            </a:r>
            <a:r>
              <a:rPr lang="en-US" sz="2800" dirty="0" err="1" smtClean="0"/>
              <a:t>gli</a:t>
            </a:r>
            <a:r>
              <a:rPr lang="en-US" sz="2800" dirty="0" smtClean="0"/>
              <a:t> </a:t>
            </a:r>
            <a:r>
              <a:rPr lang="en-US" sz="2800" dirty="0" err="1" smtClean="0"/>
              <a:t>ordini</a:t>
            </a:r>
            <a:r>
              <a:rPr lang="en-US" sz="2800" dirty="0" smtClean="0"/>
              <a:t> </a:t>
            </a:r>
            <a:r>
              <a:rPr lang="en-US" sz="2800" dirty="0" err="1" smtClean="0"/>
              <a:t>dell’ufficio</a:t>
            </a:r>
            <a:r>
              <a:rPr lang="en-US" sz="2800" dirty="0" smtClean="0"/>
              <a:t>. </a:t>
            </a:r>
            <a:endParaRPr lang="pl-PL" sz="2800" dirty="0" smtClean="0"/>
          </a:p>
          <a:p>
            <a:endParaRPr lang="pl-PL" sz="2800" dirty="0" smtClean="0"/>
          </a:p>
          <a:p>
            <a:r>
              <a:rPr lang="en-US" sz="2800" dirty="0" err="1" smtClean="0"/>
              <a:t>Completate</a:t>
            </a:r>
            <a:r>
              <a:rPr lang="en-US" sz="2800" dirty="0" smtClean="0"/>
              <a:t> la </a:t>
            </a:r>
            <a:r>
              <a:rPr lang="en-US" sz="2800" dirty="0" err="1" smtClean="0"/>
              <a:t>tabella</a:t>
            </a:r>
            <a:r>
              <a:rPr lang="en-US" sz="2800" dirty="0" smtClean="0"/>
              <a:t> e </a:t>
            </a:r>
            <a:r>
              <a:rPr lang="en-US" sz="2800" dirty="0" err="1" smtClean="0"/>
              <a:t>inserite</a:t>
            </a:r>
            <a:r>
              <a:rPr lang="en-US" sz="2800" dirty="0" smtClean="0"/>
              <a:t> </a:t>
            </a:r>
            <a:r>
              <a:rPr lang="en-US" sz="2800" dirty="0" err="1" smtClean="0"/>
              <a:t>i</a:t>
            </a:r>
            <a:r>
              <a:rPr lang="en-US" sz="2800" dirty="0" smtClean="0"/>
              <a:t> </a:t>
            </a:r>
            <a:r>
              <a:rPr lang="en-US" sz="2800" dirty="0" err="1" smtClean="0"/>
              <a:t>valori</a:t>
            </a:r>
            <a:r>
              <a:rPr lang="en-US" sz="2800" dirty="0" smtClean="0"/>
              <a:t> </a:t>
            </a:r>
            <a:r>
              <a:rPr lang="en-US" sz="2800" dirty="0" err="1" smtClean="0"/>
              <a:t>lordi</a:t>
            </a:r>
            <a:r>
              <a:rPr lang="en-US" sz="2800" dirty="0" smtClean="0"/>
              <a:t>. </a:t>
            </a:r>
            <a:endParaRPr lang="pl-PL" sz="2800" b="1" dirty="0"/>
          </a:p>
        </p:txBody>
      </p:sp>
      <p:sp>
        <p:nvSpPr>
          <p:cNvPr id="2" name="pole tekstowe 1"/>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3</a:t>
            </a:r>
            <a:endParaRPr lang="pl-PL" sz="3200" b="1" dirty="0"/>
          </a:p>
        </p:txBody>
      </p:sp>
      <p:pic>
        <p:nvPicPr>
          <p:cNvPr id="11" name="Obraz 10"/>
          <p:cNvPicPr>
            <a:picLocks noChangeAspect="1"/>
          </p:cNvPicPr>
          <p:nvPr/>
        </p:nvPicPr>
        <p:blipFill>
          <a:blip r:embed="rId3" cstate="print"/>
          <a:stretch>
            <a:fillRect/>
          </a:stretch>
        </p:blipFill>
        <p:spPr>
          <a:xfrm>
            <a:off x="611559" y="4149080"/>
            <a:ext cx="7424144" cy="1584176"/>
          </a:xfrm>
          <a:prstGeom prst="rect">
            <a:avLst/>
          </a:prstGeom>
        </p:spPr>
      </p:pic>
    </p:spTree>
    <p:extLst>
      <p:ext uri="{BB962C8B-B14F-4D97-AF65-F5344CB8AC3E}">
        <p14:creationId xmlns:p14="http://schemas.microsoft.com/office/powerpoint/2010/main" val="15718311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576714" y="1484784"/>
            <a:ext cx="7992887" cy="2677656"/>
          </a:xfrm>
          <a:prstGeom prst="rect">
            <a:avLst/>
          </a:prstGeom>
          <a:noFill/>
        </p:spPr>
        <p:txBody>
          <a:bodyPr wrap="square" rtlCol="0">
            <a:spAutoFit/>
          </a:bodyPr>
          <a:lstStyle/>
          <a:p>
            <a:r>
              <a:rPr lang="en-US" sz="2400" dirty="0" smtClean="0"/>
              <a:t>Il </a:t>
            </a:r>
            <a:r>
              <a:rPr lang="en-US" sz="2400" dirty="0" err="1" smtClean="0"/>
              <a:t>vostro</a:t>
            </a:r>
            <a:r>
              <a:rPr lang="en-US" sz="2400" dirty="0" smtClean="0"/>
              <a:t> </a:t>
            </a:r>
            <a:r>
              <a:rPr lang="en-US" sz="2400" dirty="0" err="1" smtClean="0"/>
              <a:t>compito</a:t>
            </a:r>
            <a:r>
              <a:rPr lang="en-US" sz="2400" dirty="0" smtClean="0"/>
              <a:t> è </a:t>
            </a:r>
            <a:r>
              <a:rPr lang="en-US" sz="2400" dirty="0" err="1" smtClean="0"/>
              <a:t>ordinare</a:t>
            </a:r>
            <a:r>
              <a:rPr lang="en-US" sz="2400" dirty="0" smtClean="0"/>
              <a:t> 12 Kg di </a:t>
            </a:r>
            <a:r>
              <a:rPr lang="en-US" sz="2400" dirty="0" err="1" smtClean="0"/>
              <a:t>viti</a:t>
            </a:r>
            <a:r>
              <a:rPr lang="en-US" sz="2400" dirty="0" smtClean="0"/>
              <a:t> . </a:t>
            </a:r>
            <a:r>
              <a:rPr lang="en-US" sz="2400" dirty="0" err="1" smtClean="0"/>
              <a:t>Diversi</a:t>
            </a:r>
            <a:r>
              <a:rPr lang="en-US" sz="2400" dirty="0" smtClean="0"/>
              <a:t> </a:t>
            </a:r>
            <a:r>
              <a:rPr lang="en-US" sz="2400" dirty="0" err="1" smtClean="0"/>
              <a:t>fornitori</a:t>
            </a:r>
            <a:r>
              <a:rPr lang="en-US" sz="2400" dirty="0" smtClean="0"/>
              <a:t> vi </a:t>
            </a:r>
            <a:r>
              <a:rPr lang="en-US" sz="2400" dirty="0" err="1" smtClean="0"/>
              <a:t>offrono</a:t>
            </a:r>
            <a:r>
              <a:rPr lang="en-US" sz="2400" dirty="0" smtClean="0"/>
              <a:t> diverse </a:t>
            </a:r>
            <a:r>
              <a:rPr lang="en-US" sz="2400" dirty="0" err="1" smtClean="0"/>
              <a:t>confezioni</a:t>
            </a:r>
            <a:r>
              <a:rPr lang="en-US" sz="2400" dirty="0" smtClean="0"/>
              <a:t>, </a:t>
            </a:r>
            <a:r>
              <a:rPr lang="en-US" sz="2400" dirty="0" err="1" smtClean="0"/>
              <a:t>divise</a:t>
            </a:r>
            <a:r>
              <a:rPr lang="en-US" sz="2400" dirty="0" smtClean="0"/>
              <a:t> per peso. </a:t>
            </a:r>
            <a:r>
              <a:rPr lang="en-US" sz="2400" dirty="0" err="1" smtClean="0"/>
              <a:t>Scegliete</a:t>
            </a:r>
            <a:r>
              <a:rPr lang="en-US" sz="2400" dirty="0" smtClean="0"/>
              <a:t> </a:t>
            </a:r>
            <a:r>
              <a:rPr lang="en-US" sz="2400" dirty="0" err="1" smtClean="0"/>
              <a:t>l’opportunità</a:t>
            </a:r>
            <a:r>
              <a:rPr lang="en-US" sz="2400" dirty="0" smtClean="0"/>
              <a:t> </a:t>
            </a:r>
            <a:r>
              <a:rPr lang="en-US" sz="2400" dirty="0" err="1" smtClean="0"/>
              <a:t>migliore</a:t>
            </a:r>
            <a:r>
              <a:rPr lang="en-US" sz="2400" dirty="0" smtClean="0"/>
              <a:t> e indicate </a:t>
            </a:r>
            <a:r>
              <a:rPr lang="en-US" sz="2400" dirty="0" err="1" smtClean="0"/>
              <a:t>quanto</a:t>
            </a:r>
            <a:r>
              <a:rPr lang="en-US" sz="2400" dirty="0"/>
              <a:t> </a:t>
            </a:r>
            <a:r>
              <a:rPr lang="en-US" sz="2400" dirty="0" smtClean="0"/>
              <a:t>è </a:t>
            </a:r>
            <a:r>
              <a:rPr lang="en-US" sz="2400" dirty="0" err="1" smtClean="0"/>
              <a:t>il</a:t>
            </a:r>
            <a:r>
              <a:rPr lang="en-US" sz="2400" dirty="0" smtClean="0"/>
              <a:t> </a:t>
            </a:r>
            <a:r>
              <a:rPr lang="en-US" sz="2400" dirty="0" err="1" smtClean="0"/>
              <a:t>prezzo</a:t>
            </a:r>
            <a:r>
              <a:rPr lang="en-US" sz="2400" dirty="0" smtClean="0"/>
              <a:t> </a:t>
            </a:r>
            <a:r>
              <a:rPr lang="en-US" sz="2400" dirty="0" err="1" smtClean="0"/>
              <a:t>corrispondente</a:t>
            </a:r>
            <a:r>
              <a:rPr lang="en-US" sz="2400" dirty="0" smtClean="0"/>
              <a:t>. I </a:t>
            </a:r>
            <a:r>
              <a:rPr lang="en-US" sz="2400" dirty="0" err="1" smtClean="0"/>
              <a:t>prezzi</a:t>
            </a:r>
            <a:r>
              <a:rPr lang="en-US" sz="2400" dirty="0" smtClean="0"/>
              <a:t> </a:t>
            </a:r>
            <a:r>
              <a:rPr lang="en-US" sz="2400" dirty="0" err="1" smtClean="0"/>
              <a:t>sono</a:t>
            </a:r>
            <a:r>
              <a:rPr lang="en-US" sz="2400" dirty="0" smtClean="0"/>
              <a:t> </a:t>
            </a:r>
            <a:r>
              <a:rPr lang="en-US" sz="2400" dirty="0" err="1" smtClean="0"/>
              <a:t>netti</a:t>
            </a:r>
            <a:r>
              <a:rPr lang="en-US" sz="2400" dirty="0" smtClean="0"/>
              <a:t> (IVA 23% ).</a:t>
            </a:r>
            <a:endParaRPr lang="pl-PL" sz="2400" dirty="0"/>
          </a:p>
          <a:p>
            <a:r>
              <a:rPr lang="es-ES" sz="2400" b="1" dirty="0" smtClean="0"/>
              <a:t>[1 kg = 100 gr]</a:t>
            </a:r>
          </a:p>
          <a:p>
            <a:r>
              <a:rPr lang="es-ES" sz="2400" dirty="0" smtClean="0"/>
              <a:t/>
            </a:r>
            <a:br>
              <a:rPr lang="es-ES" sz="2400" dirty="0" smtClean="0"/>
            </a:br>
            <a:endParaRPr lang="pl-PL" sz="2400" b="1" dirty="0"/>
          </a:p>
        </p:txBody>
      </p:sp>
      <p:sp>
        <p:nvSpPr>
          <p:cNvPr id="2" name="pole tekstowe 1"/>
          <p:cNvSpPr txBox="1"/>
          <p:nvPr/>
        </p:nvSpPr>
        <p:spPr>
          <a:xfrm>
            <a:off x="971600" y="593395"/>
            <a:ext cx="7344816" cy="584775"/>
          </a:xfrm>
          <a:prstGeom prst="rect">
            <a:avLst/>
          </a:prstGeom>
          <a:noFill/>
        </p:spPr>
        <p:txBody>
          <a:bodyPr wrap="square" rtlCol="0">
            <a:spAutoFit/>
          </a:bodyPr>
          <a:lstStyle/>
          <a:p>
            <a:r>
              <a:rPr lang="it-IT" sz="3200" b="1" dirty="0" smtClean="0"/>
              <a:t>Compito </a:t>
            </a:r>
            <a:r>
              <a:rPr lang="pl-PL" sz="3200" b="1" dirty="0" smtClean="0"/>
              <a:t>4</a:t>
            </a:r>
            <a:endParaRPr lang="pl-PL" sz="3200" b="1" dirty="0"/>
          </a:p>
        </p:txBody>
      </p:sp>
      <p:pic>
        <p:nvPicPr>
          <p:cNvPr id="5" name="Obraz 4"/>
          <p:cNvPicPr>
            <a:picLocks noChangeAspect="1"/>
          </p:cNvPicPr>
          <p:nvPr/>
        </p:nvPicPr>
        <p:blipFill>
          <a:blip r:embed="rId3" cstate="print"/>
          <a:stretch>
            <a:fillRect/>
          </a:stretch>
        </p:blipFill>
        <p:spPr>
          <a:xfrm>
            <a:off x="647564" y="4531772"/>
            <a:ext cx="7992888" cy="1008626"/>
          </a:xfrm>
          <a:prstGeom prst="rect">
            <a:avLst/>
          </a:prstGeom>
        </p:spPr>
      </p:pic>
    </p:spTree>
    <p:extLst>
      <p:ext uri="{BB962C8B-B14F-4D97-AF65-F5344CB8AC3E}">
        <p14:creationId xmlns:p14="http://schemas.microsoft.com/office/powerpoint/2010/main" val="440825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611560" y="1340768"/>
            <a:ext cx="7992887" cy="4524315"/>
          </a:xfrm>
          <a:prstGeom prst="rect">
            <a:avLst/>
          </a:prstGeom>
          <a:noFill/>
        </p:spPr>
        <p:txBody>
          <a:bodyPr wrap="square" rtlCol="0">
            <a:spAutoFit/>
          </a:bodyPr>
          <a:lstStyle/>
          <a:p>
            <a:r>
              <a:rPr lang="it-IT" sz="2400" dirty="0" smtClean="0"/>
              <a:t>In un’azienda, gli ordini vengono gestiti da cinque impiegati che lavorano 6 giorni la settimana, otto ore al giorno con una paga di 5 euro l’ora. [Il salario dell’impiegato rappresenta il costo]. Per un ordine la compagnia riceve 5000 euro. Un giorno l’azienda riceve la proposta di anticipare l’ordine a 3 giorni, con un pagamento di 7000 euro. Per fare ciò, devono essere impiegate 8 persone che lavorano 10 ore al giorno, per 3 giorni. A causa dell’ordine straordinario, la paga degli operai sarà di 10 euro l’ora. </a:t>
            </a:r>
          </a:p>
          <a:p>
            <a:r>
              <a:rPr lang="it-IT" sz="2400" dirty="0" smtClean="0"/>
              <a:t>Questa soluzione sarebbe conveniente per l’azienda? I profitti sarebbero effettivamente più alti? </a:t>
            </a:r>
          </a:p>
          <a:p>
            <a:endParaRPr lang="pl-PL" sz="2400" b="1" dirty="0"/>
          </a:p>
        </p:txBody>
      </p:sp>
      <p:sp>
        <p:nvSpPr>
          <p:cNvPr id="2" name="pole tekstowe 1"/>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5</a:t>
            </a:r>
            <a:endParaRPr lang="pl-PL" sz="3200" b="1" dirty="0"/>
          </a:p>
        </p:txBody>
      </p:sp>
    </p:spTree>
    <p:extLst>
      <p:ext uri="{BB962C8B-B14F-4D97-AF65-F5344CB8AC3E}">
        <p14:creationId xmlns:p14="http://schemas.microsoft.com/office/powerpoint/2010/main" val="440825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2105" y="332656"/>
            <a:ext cx="7317742" cy="614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480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395536" y="908720"/>
            <a:ext cx="8441348" cy="6001643"/>
          </a:xfrm>
          <a:prstGeom prst="rect">
            <a:avLst/>
          </a:prstGeom>
          <a:noFill/>
        </p:spPr>
        <p:txBody>
          <a:bodyPr wrap="square" rtlCol="0">
            <a:spAutoFit/>
          </a:bodyPr>
          <a:lstStyle/>
          <a:p>
            <a:pPr marL="342900" lvl="0" indent="-342900">
              <a:buFont typeface="Arial" panose="020B0604020202020204" pitchFamily="34" charset="0"/>
              <a:buChar char="•"/>
            </a:pPr>
            <a:r>
              <a:rPr lang="it-IT" sz="2400" dirty="0" smtClean="0"/>
              <a:t>Perché voglio aprire un conto bancario?</a:t>
            </a:r>
          </a:p>
          <a:p>
            <a:pPr marL="342900" lvl="0" indent="-342900">
              <a:buFont typeface="Arial" panose="020B0604020202020204" pitchFamily="34" charset="0"/>
              <a:buChar char="•"/>
            </a:pPr>
            <a:r>
              <a:rPr lang="it-IT" sz="2400" dirty="0" smtClean="0"/>
              <a:t>Quanto costa avere un conto bancario?</a:t>
            </a:r>
          </a:p>
          <a:p>
            <a:pPr marL="342900" lvl="0" indent="-342900">
              <a:buFont typeface="Arial" panose="020B0604020202020204" pitchFamily="34" charset="0"/>
              <a:buChar char="•"/>
            </a:pPr>
            <a:r>
              <a:rPr lang="it-IT" sz="2400" dirty="0" smtClean="0"/>
              <a:t>Quali sono i tassi di interesse che avete trovato per il vostro conto? </a:t>
            </a:r>
          </a:p>
          <a:p>
            <a:pPr marL="342900" lvl="0" indent="-342900">
              <a:buFont typeface="Arial" panose="020B0604020202020204" pitchFamily="34" charset="0"/>
              <a:buChar char="•"/>
            </a:pPr>
            <a:r>
              <a:rPr lang="it-IT" sz="2400" dirty="0" smtClean="0"/>
              <a:t>Che tipo di carta riceverò?</a:t>
            </a:r>
          </a:p>
          <a:p>
            <a:pPr marL="342900" lvl="0" indent="-342900">
              <a:buFont typeface="Arial" panose="020B0604020202020204" pitchFamily="34" charset="0"/>
              <a:buChar char="•"/>
            </a:pPr>
            <a:r>
              <a:rPr lang="it-IT" sz="2400" dirty="0" smtClean="0"/>
              <a:t>Qual è la disponibilità del bancomat per quella particolare banca? Quale sono le spese aggiuntive se utilizzo un bancomat di un’altra banca?</a:t>
            </a:r>
          </a:p>
          <a:p>
            <a:pPr marL="342900" lvl="0" indent="-342900">
              <a:buFont typeface="Arial" panose="020B0604020202020204" pitchFamily="34" charset="0"/>
              <a:buChar char="•"/>
            </a:pPr>
            <a:r>
              <a:rPr lang="it-IT" sz="2400" dirty="0" smtClean="0"/>
              <a:t>Quali sono i costi per un bonifico?</a:t>
            </a:r>
          </a:p>
          <a:p>
            <a:pPr marL="342900" lvl="0" indent="-342900">
              <a:buFont typeface="Arial" panose="020B0604020202020204" pitchFamily="34" charset="0"/>
              <a:buChar char="•"/>
            </a:pPr>
            <a:r>
              <a:rPr lang="it-IT" sz="2400" dirty="0" smtClean="0"/>
              <a:t>Quali sono le possibilità di eliminare costi aggiuntivi per la carta? (es. pagando con la carta 50 euro al mese- significa che quel conto bancario ti sta forzando a spendere quella cifra al mese)</a:t>
            </a:r>
          </a:p>
          <a:p>
            <a:pPr marL="342900" lvl="0" indent="-342900">
              <a:buFont typeface="Arial" panose="020B0604020202020204" pitchFamily="34" charset="0"/>
              <a:buChar char="•"/>
            </a:pPr>
            <a:r>
              <a:rPr lang="it-IT" sz="2400" dirty="0" smtClean="0"/>
              <a:t>C’è la possibilità di beneficiare di depositi addizionali?</a:t>
            </a:r>
          </a:p>
          <a:p>
            <a:pPr marL="342900" lvl="0" indent="-342900">
              <a:buFont typeface="Arial" panose="020B0604020202020204" pitchFamily="34" charset="0"/>
              <a:buChar char="•"/>
            </a:pPr>
            <a:r>
              <a:rPr lang="it-IT" sz="2400" dirty="0" smtClean="0"/>
              <a:t>Quanto guadagno depositando una certa cifra in un conto bancario? </a:t>
            </a:r>
            <a:endParaRPr lang="it-IT" sz="1200" b="1" dirty="0"/>
          </a:p>
        </p:txBody>
      </p:sp>
    </p:spTree>
    <p:extLst>
      <p:ext uri="{BB962C8B-B14F-4D97-AF65-F5344CB8AC3E}">
        <p14:creationId xmlns:p14="http://schemas.microsoft.com/office/powerpoint/2010/main" val="1571831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ole tekstowe 1"/>
              <p:cNvSpPr txBox="1"/>
              <p:nvPr/>
            </p:nvSpPr>
            <p:spPr>
              <a:xfrm>
                <a:off x="395536" y="1340768"/>
                <a:ext cx="8532440" cy="3557962"/>
              </a:xfrm>
              <a:prstGeom prst="rect">
                <a:avLst/>
              </a:prstGeom>
              <a:noFill/>
            </p:spPr>
            <p:txBody>
              <a:bodyPr wrap="square" rtlCol="0">
                <a:spAutoFit/>
              </a:bodyPr>
              <a:lstStyle/>
              <a:p>
                <a:r>
                  <a:rPr lang="it-IT" sz="2400" dirty="0" smtClean="0"/>
                  <a:t>Avete un capitale di 10 000 euro e volete depositarli per 60 giorni. Due banche hanno lo stesso tasso di interesse – il 15% annuo. Quale opzione preferireste se:</a:t>
                </a:r>
              </a:p>
              <a:p>
                <a:r>
                  <a:rPr lang="it-IT" sz="2400" dirty="0" smtClean="0"/>
                  <a:t>A: La banca </a:t>
                </a:r>
                <a:r>
                  <a:rPr lang="it-IT" sz="2400" dirty="0"/>
                  <a:t>1 </a:t>
                </a:r>
                <a:r>
                  <a:rPr lang="it-IT" sz="2400" dirty="0" smtClean="0"/>
                  <a:t>per anno intendesse 360 giorni </a:t>
                </a:r>
              </a:p>
              <a:p>
                <a:r>
                  <a:rPr lang="it-IT" sz="2400" dirty="0" smtClean="0"/>
                  <a:t>B: La banca 2 per anno intendesse 365 giorni </a:t>
                </a:r>
                <a:endParaRPr lang="it-IT" dirty="0"/>
              </a:p>
              <a:p>
                <a:r>
                  <a:rPr lang="it-IT" dirty="0" smtClean="0"/>
                  <a:t>Formula matematica:</a:t>
                </a:r>
                <a:endParaRPr lang="it-IT" dirty="0"/>
              </a:p>
              <a:p>
                <a:pPr lvl="0"/>
                <a:endParaRPr lang="it-IT" dirty="0" smtClean="0"/>
              </a:p>
              <a:p>
                <a:pPr lvl="0"/>
                <a:endParaRPr lang="it-IT" dirty="0"/>
              </a:p>
              <a:p>
                <a:pPr/>
                <a14:m>
                  <m:oMathPara xmlns:m="http://schemas.openxmlformats.org/officeDocument/2006/math">
                    <m:oMathParaPr>
                      <m:jc m:val="centerGroup"/>
                    </m:oMathParaPr>
                    <m:oMath xmlns:m="http://schemas.openxmlformats.org/officeDocument/2006/math">
                      <m:r>
                        <a:rPr lang="it-IT" sz="1600" b="1" i="1" smtClean="0">
                          <a:latin typeface="Cambria Math" panose="02040503050406030204" pitchFamily="18" charset="0"/>
                        </a:rPr>
                        <m:t>𝒏𝒖𝒎𝒆𝒓𝒐</m:t>
                      </m:r>
                      <m:r>
                        <a:rPr lang="it-IT" sz="1600" b="1" i="1" smtClean="0">
                          <a:latin typeface="Cambria Math" panose="02040503050406030204" pitchFamily="18" charset="0"/>
                        </a:rPr>
                        <m:t> </m:t>
                      </m:r>
                      <m:r>
                        <a:rPr lang="it-IT" sz="1600" b="1" i="1" smtClean="0">
                          <a:latin typeface="Cambria Math" panose="02040503050406030204" pitchFamily="18" charset="0"/>
                        </a:rPr>
                        <m:t>𝒅𝒆𝒊</m:t>
                      </m:r>
                      <m:r>
                        <a:rPr lang="it-IT" sz="1600" b="1" i="1" smtClean="0">
                          <a:latin typeface="Cambria Math" panose="02040503050406030204" pitchFamily="18" charset="0"/>
                        </a:rPr>
                        <m:t> </m:t>
                      </m:r>
                      <m:r>
                        <a:rPr lang="it-IT" sz="1600" b="1" i="1" smtClean="0">
                          <a:latin typeface="Cambria Math" panose="02040503050406030204" pitchFamily="18" charset="0"/>
                        </a:rPr>
                        <m:t>𝒈𝒊𝒐𝒓𝒏𝒊</m:t>
                      </m:r>
                      <m:r>
                        <a:rPr lang="it-IT" sz="1600" b="1" i="1" smtClean="0">
                          <a:latin typeface="Cambria Math" panose="02040503050406030204" pitchFamily="18" charset="0"/>
                        </a:rPr>
                        <m:t> </m:t>
                      </m:r>
                      <m:r>
                        <a:rPr lang="it-IT" sz="1600" b="1" i="1" smtClean="0">
                          <a:latin typeface="Cambria Math" panose="02040503050406030204" pitchFamily="18" charset="0"/>
                        </a:rPr>
                        <m:t>𝒅𝒊</m:t>
                      </m:r>
                      <m:r>
                        <a:rPr lang="it-IT" sz="1600" b="1" i="1" smtClean="0">
                          <a:latin typeface="Cambria Math" panose="02040503050406030204" pitchFamily="18" charset="0"/>
                        </a:rPr>
                        <m:t> </m:t>
                      </m:r>
                      <m:r>
                        <a:rPr lang="it-IT" sz="1600" b="1" i="1" smtClean="0">
                          <a:latin typeface="Cambria Math" panose="02040503050406030204" pitchFamily="18" charset="0"/>
                        </a:rPr>
                        <m:t>𝒅𝒆𝒑𝒐𝒔𝒊𝒕𝒐</m:t>
                      </m:r>
                      <m:r>
                        <a:rPr lang="en-US" sz="1600" b="1" i="1">
                          <a:latin typeface="Cambria Math" panose="02040503050406030204" pitchFamily="18" charset="0"/>
                        </a:rPr>
                        <m:t>×</m:t>
                      </m:r>
                      <m:f>
                        <m:fPr>
                          <m:ctrlPr>
                            <a:rPr lang="pl-PL" sz="1600" b="1" i="1">
                              <a:latin typeface="Cambria Math"/>
                            </a:rPr>
                          </m:ctrlPr>
                        </m:fPr>
                        <m:num>
                          <m:r>
                            <a:rPr lang="pl-PL" sz="1600" b="1" i="1" smtClean="0">
                              <a:latin typeface="Cambria Math" panose="02040503050406030204" pitchFamily="18" charset="0"/>
                            </a:rPr>
                            <m:t>𝒄</m:t>
                          </m:r>
                          <m:r>
                            <a:rPr lang="pl-PL" sz="1600" b="1" i="1">
                              <a:latin typeface="Cambria Math" panose="02040503050406030204" pitchFamily="18" charset="0"/>
                            </a:rPr>
                            <m:t>𝒂𝒑𝒊𝒕𝒂𝒍</m:t>
                          </m:r>
                          <m:r>
                            <a:rPr lang="it-IT" sz="1600" b="1" i="1" smtClean="0">
                              <a:latin typeface="Cambria Math" panose="02040503050406030204" pitchFamily="18" charset="0"/>
                            </a:rPr>
                            <m:t>𝒆</m:t>
                          </m:r>
                          <m:r>
                            <a:rPr lang="pl-PL" sz="1600" b="1" i="1">
                              <a:latin typeface="Cambria Math" panose="02040503050406030204" pitchFamily="18" charset="0"/>
                            </a:rPr>
                            <m:t> × </m:t>
                          </m:r>
                          <m:r>
                            <a:rPr lang="pl-PL" sz="1600" b="1" i="1">
                              <a:latin typeface="Cambria Math" panose="02040503050406030204" pitchFamily="18" charset="0"/>
                            </a:rPr>
                            <m:t>𝒊𝒏𝒕𝒆𝒓𝒆𝒔𝒔𝒆</m:t>
                          </m:r>
                          <m:r>
                            <a:rPr lang="pl-PL" sz="1600" b="1" i="1">
                              <a:latin typeface="Cambria Math" panose="02040503050406030204" pitchFamily="18" charset="0"/>
                            </a:rPr>
                            <m:t> </m:t>
                          </m:r>
                        </m:num>
                        <m:den>
                          <m:r>
                            <a:rPr lang="it-IT" sz="1600" i="1" smtClean="0">
                              <a:latin typeface="Cambria Math" panose="02040503050406030204" pitchFamily="18" charset="0"/>
                            </a:rPr>
                            <m:t>𝑛</m:t>
                          </m:r>
                          <m:r>
                            <a:rPr lang="it-IT" sz="1600" b="0" i="1" smtClean="0">
                              <a:latin typeface="Cambria Math" panose="02040503050406030204" pitchFamily="18" charset="0"/>
                            </a:rPr>
                            <m:t>𝑢𝑚𝑒𝑟𝑜</m:t>
                          </m:r>
                          <m:r>
                            <a:rPr lang="it-IT" sz="1600" b="0" i="1" smtClean="0">
                              <a:latin typeface="Cambria Math" panose="02040503050406030204" pitchFamily="18" charset="0"/>
                            </a:rPr>
                            <m:t> </m:t>
                          </m:r>
                          <m:r>
                            <a:rPr lang="it-IT" sz="1600" b="0" i="1" smtClean="0">
                              <a:latin typeface="Cambria Math" panose="02040503050406030204" pitchFamily="18" charset="0"/>
                            </a:rPr>
                            <m:t>𝑑𝑖</m:t>
                          </m:r>
                          <m:r>
                            <a:rPr lang="it-IT" sz="1600" b="0" i="1" smtClean="0">
                              <a:latin typeface="Cambria Math" panose="02040503050406030204" pitchFamily="18" charset="0"/>
                            </a:rPr>
                            <m:t> </m:t>
                          </m:r>
                          <m:r>
                            <a:rPr lang="it-IT" sz="1600" b="0" i="1" smtClean="0">
                              <a:latin typeface="Cambria Math" panose="02040503050406030204" pitchFamily="18" charset="0"/>
                            </a:rPr>
                            <m:t>𝑔𝑖𝑜𝑟𝑛𝑖</m:t>
                          </m:r>
                          <m:r>
                            <a:rPr lang="it-IT" sz="1600" b="0" i="1" smtClean="0">
                              <a:latin typeface="Cambria Math" panose="02040503050406030204" pitchFamily="18" charset="0"/>
                            </a:rPr>
                            <m:t> </m:t>
                          </m:r>
                          <m:r>
                            <a:rPr lang="it-IT" sz="1600" b="0" i="1" smtClean="0">
                              <a:latin typeface="Cambria Math" panose="02040503050406030204" pitchFamily="18" charset="0"/>
                            </a:rPr>
                            <m:t>𝑖𝑛</m:t>
                          </m:r>
                          <m:r>
                            <a:rPr lang="it-IT" sz="1600" b="0" i="1" smtClean="0">
                              <a:latin typeface="Cambria Math" panose="02040503050406030204" pitchFamily="18" charset="0"/>
                            </a:rPr>
                            <m:t> </m:t>
                          </m:r>
                          <m:r>
                            <a:rPr lang="it-IT" sz="1600" b="0" i="1" smtClean="0">
                              <a:latin typeface="Cambria Math" panose="02040503050406030204" pitchFamily="18" charset="0"/>
                            </a:rPr>
                            <m:t>𝑢𝑛</m:t>
                          </m:r>
                          <m:r>
                            <a:rPr lang="it-IT" sz="1600" b="0" i="1" smtClean="0">
                              <a:latin typeface="Cambria Math" panose="02040503050406030204" pitchFamily="18" charset="0"/>
                            </a:rPr>
                            <m:t> </m:t>
                          </m:r>
                          <m:r>
                            <a:rPr lang="it-IT" sz="1600" b="0" i="1" smtClean="0">
                              <a:latin typeface="Cambria Math" panose="02040503050406030204" pitchFamily="18" charset="0"/>
                            </a:rPr>
                            <m:t>𝑎𝑛𝑛𝑜</m:t>
                          </m:r>
                          <m:r>
                            <a:rPr lang="it-IT" sz="1600" b="0" i="1" smtClean="0">
                              <a:latin typeface="Cambria Math" panose="02040503050406030204" pitchFamily="18" charset="0"/>
                            </a:rPr>
                            <m:t> </m:t>
                          </m:r>
                          <m:r>
                            <a:rPr lang="it-IT" sz="1600" b="0" i="1" smtClean="0">
                              <a:latin typeface="Cambria Math" panose="02040503050406030204" pitchFamily="18" charset="0"/>
                            </a:rPr>
                            <m:t>𝑠𝑒𝑐𝑜𝑛𝑑𝑜</m:t>
                          </m:r>
                          <m:r>
                            <a:rPr lang="it-IT" sz="1600" b="0" i="1" smtClean="0">
                              <a:latin typeface="Cambria Math" panose="02040503050406030204" pitchFamily="18" charset="0"/>
                            </a:rPr>
                            <m:t> </m:t>
                          </m:r>
                          <m:r>
                            <a:rPr lang="it-IT" sz="1600" b="0" i="1" smtClean="0">
                              <a:latin typeface="Cambria Math" panose="02040503050406030204" pitchFamily="18" charset="0"/>
                            </a:rPr>
                            <m:t>𝑙𝑎</m:t>
                          </m:r>
                          <m:r>
                            <a:rPr lang="it-IT" sz="1600" b="0" i="1" smtClean="0">
                              <a:latin typeface="Cambria Math" panose="02040503050406030204" pitchFamily="18" charset="0"/>
                            </a:rPr>
                            <m:t> </m:t>
                          </m:r>
                          <m:r>
                            <a:rPr lang="it-IT" sz="1600" b="0" i="1" smtClean="0">
                              <a:latin typeface="Cambria Math" panose="02040503050406030204" pitchFamily="18" charset="0"/>
                            </a:rPr>
                            <m:t>𝑏𝑎𝑛𝑐𝑎</m:t>
                          </m:r>
                        </m:den>
                      </m:f>
                    </m:oMath>
                  </m:oMathPara>
                </a14:m>
                <a:endParaRPr lang="pl-PL" sz="1600" dirty="0"/>
              </a:p>
              <a:p>
                <a:endParaRPr lang="pl-PL" dirty="0"/>
              </a:p>
            </p:txBody>
          </p:sp>
        </mc:Choice>
        <mc:Fallback xmlns="">
          <p:sp>
            <p:nvSpPr>
              <p:cNvPr id="2" name="pole tekstowe 1"/>
              <p:cNvSpPr txBox="1">
                <a:spLocks noRot="1" noChangeAspect="1" noMove="1" noResize="1" noEditPoints="1" noAdjustHandles="1" noChangeArrowheads="1" noChangeShapeType="1" noTextEdit="1"/>
              </p:cNvSpPr>
              <p:nvPr/>
            </p:nvSpPr>
            <p:spPr>
              <a:xfrm>
                <a:off x="395536" y="1340768"/>
                <a:ext cx="8532440" cy="3557962"/>
              </a:xfrm>
              <a:prstGeom prst="rect">
                <a:avLst/>
              </a:prstGeom>
              <a:blipFill rotWithShape="0">
                <a:blip r:embed="rId2" cstate="print"/>
                <a:stretch>
                  <a:fillRect l="-1143" t="-1370"/>
                </a:stretch>
              </a:blipFill>
            </p:spPr>
            <p:txBody>
              <a:bodyPr/>
              <a:lstStyle/>
              <a:p>
                <a:r>
                  <a:rPr lang="it-IT">
                    <a:noFill/>
                  </a:rPr>
                  <a:t> </a:t>
                </a:r>
              </a:p>
            </p:txBody>
          </p:sp>
        </mc:Fallback>
      </mc:AlternateContent>
      <p:sp>
        <p:nvSpPr>
          <p:cNvPr id="3" name="pole tekstowe 2"/>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6</a:t>
            </a:r>
            <a:endParaRPr lang="pl-PL" sz="3200" b="1" dirty="0"/>
          </a:p>
        </p:txBody>
      </p:sp>
    </p:spTree>
    <p:extLst>
      <p:ext uri="{BB962C8B-B14F-4D97-AF65-F5344CB8AC3E}">
        <p14:creationId xmlns:p14="http://schemas.microsoft.com/office/powerpoint/2010/main" val="2121714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449796" y="1556792"/>
            <a:ext cx="8532440" cy="2677656"/>
          </a:xfrm>
          <a:prstGeom prst="rect">
            <a:avLst/>
          </a:prstGeom>
          <a:noFill/>
        </p:spPr>
        <p:txBody>
          <a:bodyPr wrap="square" rtlCol="0">
            <a:spAutoFit/>
          </a:bodyPr>
          <a:lstStyle/>
          <a:p>
            <a:r>
              <a:rPr lang="en-US" sz="2400" dirty="0" smtClean="0">
                <a:solidFill>
                  <a:schemeClr val="bg2">
                    <a:lumMod val="10000"/>
                  </a:schemeClr>
                </a:solidFill>
              </a:rPr>
              <a:t>Quale </a:t>
            </a:r>
            <a:r>
              <a:rPr lang="it-IT" sz="2400" dirty="0" smtClean="0">
                <a:solidFill>
                  <a:schemeClr val="bg2">
                    <a:lumMod val="10000"/>
                  </a:schemeClr>
                </a:solidFill>
              </a:rPr>
              <a:t>deposito</a:t>
            </a:r>
            <a:r>
              <a:rPr lang="en-US" sz="2400" dirty="0" smtClean="0">
                <a:solidFill>
                  <a:schemeClr val="bg2">
                    <a:lumMod val="10000"/>
                  </a:schemeClr>
                </a:solidFill>
              </a:rPr>
              <a:t> preferireste se pagaste 1500 euro?</a:t>
            </a:r>
            <a:endParaRPr lang="pl-PL" sz="2400" dirty="0">
              <a:solidFill>
                <a:srgbClr val="FF0000"/>
              </a:solidFill>
            </a:endParaRPr>
          </a:p>
          <a:p>
            <a:pPr lvl="0"/>
            <a:endParaRPr lang="pl-PL" sz="2400" dirty="0" smtClean="0">
              <a:solidFill>
                <a:srgbClr val="FF0000"/>
              </a:solidFill>
            </a:endParaRPr>
          </a:p>
          <a:p>
            <a:pPr lvl="0"/>
            <a:r>
              <a:rPr lang="it-IT" sz="2400" b="1" dirty="0" smtClean="0">
                <a:solidFill>
                  <a:schemeClr val="bg2">
                    <a:lumMod val="10000"/>
                  </a:schemeClr>
                </a:solidFill>
              </a:rPr>
              <a:t>Gruppo A</a:t>
            </a:r>
            <a:r>
              <a:rPr lang="pl-PL" sz="2400" b="1" dirty="0" smtClean="0">
                <a:solidFill>
                  <a:schemeClr val="bg2">
                    <a:lumMod val="10000"/>
                  </a:schemeClr>
                </a:solidFill>
              </a:rPr>
              <a:t>:</a:t>
            </a:r>
            <a:r>
              <a:rPr lang="pl-PL" sz="2400" dirty="0" smtClean="0">
                <a:solidFill>
                  <a:schemeClr val="bg2">
                    <a:lumMod val="10000"/>
                  </a:schemeClr>
                </a:solidFill>
              </a:rPr>
              <a:t> </a:t>
            </a:r>
            <a:r>
              <a:rPr lang="it-IT" sz="2400" dirty="0" smtClean="0">
                <a:solidFill>
                  <a:schemeClr val="bg2">
                    <a:lumMod val="10000"/>
                  </a:schemeClr>
                </a:solidFill>
              </a:rPr>
              <a:t>Primo pagamento- per 3 mesi con un tasso di interesse annuo del 3.10% e un secondo pagamento- quindi ricevete ancora denaro per tre mesi e in un anno il tasso di interesse è 3.10%. </a:t>
            </a:r>
            <a:endParaRPr lang="pl-PL" sz="2400" dirty="0" smtClean="0">
              <a:solidFill>
                <a:schemeClr val="bg2">
                  <a:lumMod val="10000"/>
                </a:schemeClr>
              </a:solidFill>
            </a:endParaRPr>
          </a:p>
          <a:p>
            <a:pPr lvl="0"/>
            <a:r>
              <a:rPr lang="pl-PL" sz="2400" b="1" dirty="0" smtClean="0">
                <a:solidFill>
                  <a:schemeClr val="bg2">
                    <a:lumMod val="10000"/>
                  </a:schemeClr>
                </a:solidFill>
              </a:rPr>
              <a:t>Gr</a:t>
            </a:r>
            <a:r>
              <a:rPr lang="it-IT" sz="2400" b="1" dirty="0" smtClean="0">
                <a:solidFill>
                  <a:schemeClr val="bg2">
                    <a:lumMod val="10000"/>
                  </a:schemeClr>
                </a:solidFill>
              </a:rPr>
              <a:t>uppo</a:t>
            </a:r>
            <a:r>
              <a:rPr lang="pl-PL" sz="2400" b="1" dirty="0" smtClean="0">
                <a:solidFill>
                  <a:schemeClr val="bg2">
                    <a:lumMod val="10000"/>
                  </a:schemeClr>
                </a:solidFill>
              </a:rPr>
              <a:t> B:</a:t>
            </a:r>
            <a:r>
              <a:rPr lang="pl-PL" sz="2400" dirty="0" smtClean="0">
                <a:solidFill>
                  <a:schemeClr val="bg2">
                    <a:lumMod val="10000"/>
                  </a:schemeClr>
                </a:solidFill>
              </a:rPr>
              <a:t> </a:t>
            </a:r>
            <a:r>
              <a:rPr lang="it-IT" sz="2400" dirty="0" smtClean="0">
                <a:solidFill>
                  <a:schemeClr val="bg2">
                    <a:lumMod val="10000"/>
                  </a:schemeClr>
                </a:solidFill>
              </a:rPr>
              <a:t>Un unico pagamento per sei mesi con un tasso di interesse annuale del 3.35%. </a:t>
            </a:r>
            <a:endParaRPr lang="pl-PL" sz="2400" dirty="0">
              <a:solidFill>
                <a:schemeClr val="bg2">
                  <a:lumMod val="10000"/>
                </a:schemeClr>
              </a:solidFill>
            </a:endParaRPr>
          </a:p>
        </p:txBody>
      </p:sp>
      <p:sp>
        <p:nvSpPr>
          <p:cNvPr id="3" name="pole tekstowe 2"/>
          <p:cNvSpPr txBox="1"/>
          <p:nvPr/>
        </p:nvSpPr>
        <p:spPr>
          <a:xfrm>
            <a:off x="1043608" y="590211"/>
            <a:ext cx="7344816" cy="584775"/>
          </a:xfrm>
          <a:prstGeom prst="rect">
            <a:avLst/>
          </a:prstGeom>
          <a:noFill/>
        </p:spPr>
        <p:txBody>
          <a:bodyPr wrap="square" rtlCol="0">
            <a:spAutoFit/>
          </a:bodyPr>
          <a:lstStyle/>
          <a:p>
            <a:r>
              <a:rPr lang="it-IT" sz="3200" b="1" dirty="0" smtClean="0"/>
              <a:t>Compito</a:t>
            </a:r>
            <a:r>
              <a:rPr lang="pl-PL" sz="3200" b="1" dirty="0" smtClean="0"/>
              <a:t> 7</a:t>
            </a:r>
            <a:endParaRPr lang="pl-PL" sz="3200" b="1" dirty="0"/>
          </a:p>
        </p:txBody>
      </p:sp>
    </p:spTree>
    <p:extLst>
      <p:ext uri="{BB962C8B-B14F-4D97-AF65-F5344CB8AC3E}">
        <p14:creationId xmlns:p14="http://schemas.microsoft.com/office/powerpoint/2010/main" val="3020554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858982" y="2204864"/>
            <a:ext cx="6665346" cy="1569660"/>
          </a:xfrm>
          <a:prstGeom prst="rect">
            <a:avLst/>
          </a:prstGeom>
          <a:noFill/>
        </p:spPr>
        <p:txBody>
          <a:bodyPr wrap="square" rtlCol="0">
            <a:spAutoFit/>
          </a:bodyPr>
          <a:lstStyle/>
          <a:p>
            <a:r>
              <a:rPr lang="it-IT" sz="4800" b="1" dirty="0" smtClean="0"/>
              <a:t>Competenze matematiche</a:t>
            </a:r>
            <a:endParaRPr lang="pl-PL" sz="4800" b="1" dirty="0" smtClean="0"/>
          </a:p>
        </p:txBody>
      </p:sp>
    </p:spTree>
    <p:extLst>
      <p:ext uri="{BB962C8B-B14F-4D97-AF65-F5344CB8AC3E}">
        <p14:creationId xmlns:p14="http://schemas.microsoft.com/office/powerpoint/2010/main" val="1821246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683568" y="980728"/>
            <a:ext cx="7992887" cy="3970318"/>
          </a:xfrm>
          <a:prstGeom prst="rect">
            <a:avLst/>
          </a:prstGeom>
          <a:noFill/>
        </p:spPr>
        <p:txBody>
          <a:bodyPr wrap="square" rtlCol="0">
            <a:spAutoFit/>
          </a:bodyPr>
          <a:lstStyle/>
          <a:p>
            <a:r>
              <a:rPr lang="it-IT" i="1" dirty="0" smtClean="0"/>
              <a:t>Un uomo lavorava duramente per anni per assicurare una vita dignitosa alla propria famiglia. Si preoccupava di spendere i soldi in maniera oculata, di garantire da mangiare, vestiti puliti e un posto dove dormire per i suoi cari. Quando l’età non gli consentì più di lavorare, decise di partire per un viaggio e di lasciare la sua eredità ai suoi tre servitori. Il primo servitore, ricevette 1 talento (a quei tempi valeva più di un milione di euro), il secondo servitore ricevette 2 talenti (due milioni) e il terzo 5 talenti (cinque milioni).  I servi che avevano ricevuto 2 e 5 talenti, andarono al mercato e iniziarono a moltiplicare la loro fortuna. Dopo un po’ di tempo, duplicarono la cifra ricevuta. Il terzo servo aveva paura di perdere il proprio talento, quindi lo seppellì sotto terra. Quando l’uomo fece ritorno dal viaggio, incontrò i suoi servi e apprese cosa era accaduto in sua assenza. Quando  apprese che i due servi avevano moltiplicato i loro talenti, affidò loro la gestione dei suoi possedimenti, senza paura che potessero gestirli male.  Al terzo servo però, non affidò nulla, dal momento che non sarebbe stato in grado di gestirlo</a:t>
            </a:r>
            <a:endParaRPr lang="it-IT" dirty="0"/>
          </a:p>
        </p:txBody>
      </p:sp>
      <p:sp>
        <p:nvSpPr>
          <p:cNvPr id="7" name="pole tekstowe 6"/>
          <p:cNvSpPr txBox="1"/>
          <p:nvPr/>
        </p:nvSpPr>
        <p:spPr>
          <a:xfrm>
            <a:off x="708364" y="6304569"/>
            <a:ext cx="3633559" cy="307777"/>
          </a:xfrm>
          <a:prstGeom prst="rect">
            <a:avLst/>
          </a:prstGeom>
          <a:noFill/>
        </p:spPr>
        <p:txBody>
          <a:bodyPr wrap="none" rtlCol="0">
            <a:spAutoFit/>
          </a:bodyPr>
          <a:lstStyle/>
          <a:p>
            <a:r>
              <a:rPr lang="it-IT" sz="1400" i="1" dirty="0" smtClean="0"/>
              <a:t>Elaborato da </a:t>
            </a:r>
            <a:r>
              <a:rPr lang="pl-PL" sz="1400" i="1" dirty="0" smtClean="0"/>
              <a:t>: </a:t>
            </a:r>
            <a:r>
              <a:rPr lang="pl-PL" sz="1400" i="1" dirty="0"/>
              <a:t>Gospel </a:t>
            </a:r>
            <a:r>
              <a:rPr lang="it-IT" sz="1400" i="1" dirty="0" smtClean="0"/>
              <a:t>di</a:t>
            </a:r>
            <a:r>
              <a:rPr lang="pl-PL" sz="1400" i="1" dirty="0" smtClean="0"/>
              <a:t> S</a:t>
            </a:r>
            <a:r>
              <a:rPr lang="it-IT" sz="1400" i="1" dirty="0" smtClean="0"/>
              <a:t>an </a:t>
            </a:r>
            <a:r>
              <a:rPr lang="pl-PL" sz="1400" i="1" dirty="0" smtClean="0"/>
              <a:t>Matt</a:t>
            </a:r>
            <a:r>
              <a:rPr lang="it-IT" sz="1400" i="1" dirty="0" smtClean="0"/>
              <a:t>eo</a:t>
            </a:r>
            <a:r>
              <a:rPr lang="pl-PL" sz="1400" i="1" dirty="0" smtClean="0"/>
              <a:t>; 25:14-30</a:t>
            </a:r>
            <a:r>
              <a:rPr lang="pl-PL" sz="1400" i="1" dirty="0"/>
              <a:t>. </a:t>
            </a:r>
          </a:p>
        </p:txBody>
      </p:sp>
    </p:spTree>
    <p:extLst>
      <p:ext uri="{BB962C8B-B14F-4D97-AF65-F5344CB8AC3E}">
        <p14:creationId xmlns:p14="http://schemas.microsoft.com/office/powerpoint/2010/main" val="4244611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539552" y="2996952"/>
            <a:ext cx="7992887" cy="3570208"/>
          </a:xfrm>
          <a:prstGeom prst="rect">
            <a:avLst/>
          </a:prstGeom>
          <a:noFill/>
        </p:spPr>
        <p:txBody>
          <a:bodyPr wrap="square" rtlCol="0">
            <a:spAutoFit/>
          </a:bodyPr>
          <a:lstStyle/>
          <a:p>
            <a:pPr algn="ctr"/>
            <a:r>
              <a:rPr lang="it-IT" sz="3200" b="1" dirty="0" smtClean="0"/>
              <a:t>Abilità e competenze</a:t>
            </a:r>
            <a:r>
              <a:rPr lang="es-ES" sz="3200" b="1" dirty="0" smtClean="0"/>
              <a:t>* il numero di contatti</a:t>
            </a:r>
            <a:r>
              <a:rPr lang="pl-PL" sz="3200" b="1" dirty="0" smtClean="0"/>
              <a:t/>
            </a:r>
            <a:br>
              <a:rPr lang="pl-PL" sz="3200" b="1" dirty="0" smtClean="0"/>
            </a:br>
            <a:r>
              <a:rPr lang="es-ES" sz="3200" b="1" dirty="0" smtClean="0"/>
              <a:t>* </a:t>
            </a:r>
            <a:r>
              <a:rPr lang="it-IT" sz="3200" b="1" dirty="0" smtClean="0"/>
              <a:t>capacità di presentarsi al meglio</a:t>
            </a:r>
            <a:r>
              <a:rPr lang="pl-PL" sz="3200" b="1" dirty="0" smtClean="0"/>
              <a:t>= ?</a:t>
            </a:r>
            <a:endParaRPr lang="pl-PL" b="1" dirty="0" smtClean="0"/>
          </a:p>
          <a:p>
            <a:endParaRPr lang="pl-PL" dirty="0"/>
          </a:p>
          <a:p>
            <a:endParaRPr lang="pl-PL" dirty="0" smtClean="0"/>
          </a:p>
          <a:p>
            <a:endParaRPr lang="pl-PL" dirty="0"/>
          </a:p>
          <a:p>
            <a:endParaRPr lang="pl-PL" dirty="0" smtClean="0"/>
          </a:p>
          <a:p>
            <a:endParaRPr lang="pl-PL" dirty="0"/>
          </a:p>
          <a:p>
            <a:endParaRPr lang="pl-PL" dirty="0" smtClean="0"/>
          </a:p>
          <a:p>
            <a:pPr marL="285750" indent="-285750">
              <a:buFont typeface="Arial" panose="020B0604020202020204" pitchFamily="34" charset="0"/>
              <a:buChar char="•"/>
            </a:pPr>
            <a:r>
              <a:rPr lang="it-IT" dirty="0" smtClean="0"/>
              <a:t>Ogni valore dovrebbe essere in una scala da </a:t>
            </a:r>
            <a:r>
              <a:rPr lang="es-ES" dirty="0" smtClean="0"/>
              <a:t>1-10</a:t>
            </a:r>
            <a:r>
              <a:rPr lang="es-ES" dirty="0"/>
              <a:t>, </a:t>
            </a:r>
            <a:endParaRPr lang="pl-PL" dirty="0" smtClean="0"/>
          </a:p>
          <a:p>
            <a:pPr marL="285750" indent="-285750">
              <a:buFont typeface="Arial" panose="020B0604020202020204" pitchFamily="34" charset="0"/>
              <a:buChar char="•"/>
            </a:pPr>
            <a:r>
              <a:rPr lang="it-IT" dirty="0" smtClean="0"/>
              <a:t>Il punteggio massimo è </a:t>
            </a:r>
            <a:r>
              <a:rPr lang="es-ES" dirty="0" smtClean="0"/>
              <a:t>1000</a:t>
            </a:r>
            <a:r>
              <a:rPr lang="pl-PL" dirty="0" smtClean="0"/>
              <a:t> </a:t>
            </a:r>
            <a:endParaRPr lang="pl-PL" dirty="0"/>
          </a:p>
          <a:p>
            <a:endParaRPr lang="pl-PL" dirty="0"/>
          </a:p>
        </p:txBody>
      </p:sp>
      <p:sp>
        <p:nvSpPr>
          <p:cNvPr id="2" name="pole tekstowe 1"/>
          <p:cNvSpPr txBox="1"/>
          <p:nvPr/>
        </p:nvSpPr>
        <p:spPr>
          <a:xfrm>
            <a:off x="1043608" y="590211"/>
            <a:ext cx="7344816" cy="1077218"/>
          </a:xfrm>
          <a:prstGeom prst="rect">
            <a:avLst/>
          </a:prstGeom>
          <a:noFill/>
        </p:spPr>
        <p:txBody>
          <a:bodyPr wrap="square" rtlCol="0">
            <a:spAutoFit/>
          </a:bodyPr>
          <a:lstStyle/>
          <a:p>
            <a:pPr algn="ctr"/>
            <a:r>
              <a:rPr lang="it-IT" sz="3200" b="1" dirty="0" smtClean="0"/>
              <a:t>Formula matematica per calcolare il vostro valore sul mercato del lavoro</a:t>
            </a:r>
            <a:endParaRPr lang="pl-PL" sz="3200" b="1" dirty="0"/>
          </a:p>
        </p:txBody>
      </p:sp>
    </p:spTree>
    <p:extLst>
      <p:ext uri="{BB962C8B-B14F-4D97-AF65-F5344CB8AC3E}">
        <p14:creationId xmlns:p14="http://schemas.microsoft.com/office/powerpoint/2010/main" val="3828370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719572" y="2852936"/>
            <a:ext cx="7992887" cy="2616101"/>
          </a:xfrm>
          <a:prstGeom prst="rect">
            <a:avLst/>
          </a:prstGeom>
          <a:noFill/>
        </p:spPr>
        <p:txBody>
          <a:bodyPr wrap="square" rtlCol="0">
            <a:spAutoFit/>
          </a:bodyPr>
          <a:lstStyle/>
          <a:p>
            <a:pPr marL="457200" lvl="0" indent="-457200">
              <a:buFont typeface="Arial" panose="020B0604020202020204" pitchFamily="34" charset="0"/>
              <a:buChar char="•"/>
            </a:pPr>
            <a:r>
              <a:rPr lang="it-IT" sz="3200" i="1" dirty="0" smtClean="0"/>
              <a:t>Come ti chiami</a:t>
            </a:r>
            <a:r>
              <a:rPr lang="ro-RO" sz="3200" i="1" dirty="0" smtClean="0"/>
              <a:t>?</a:t>
            </a:r>
            <a:endParaRPr lang="pl-PL" sz="3200" dirty="0"/>
          </a:p>
          <a:p>
            <a:pPr marL="457200" lvl="0" indent="-457200">
              <a:buFont typeface="Arial" panose="020B0604020202020204" pitchFamily="34" charset="0"/>
              <a:buChar char="•"/>
            </a:pPr>
            <a:r>
              <a:rPr lang="it-IT" sz="3200" i="1" dirty="0" smtClean="0"/>
              <a:t>Quali sono le tue abilità?</a:t>
            </a:r>
            <a:endParaRPr lang="pl-PL" sz="3200" dirty="0"/>
          </a:p>
          <a:p>
            <a:pPr marL="457200" lvl="0" indent="-457200">
              <a:buFont typeface="Arial" panose="020B0604020202020204" pitchFamily="34" charset="0"/>
              <a:buChar char="•"/>
            </a:pPr>
            <a:r>
              <a:rPr lang="it-IT" sz="3200" i="1" dirty="0" smtClean="0"/>
              <a:t>Quali sono le tue passioni?</a:t>
            </a:r>
            <a:endParaRPr lang="pl-PL" sz="3200" dirty="0"/>
          </a:p>
          <a:p>
            <a:pPr marL="457200" lvl="0" indent="-457200">
              <a:buFont typeface="Arial" panose="020B0604020202020204" pitchFamily="34" charset="0"/>
              <a:buChar char="•"/>
            </a:pPr>
            <a:r>
              <a:rPr lang="it-IT" sz="3200" i="1" dirty="0" smtClean="0"/>
              <a:t>Cosa ti porta qui?</a:t>
            </a:r>
            <a:endParaRPr lang="pl-PL" sz="3200" dirty="0"/>
          </a:p>
          <a:p>
            <a:endParaRPr lang="pl-PL" dirty="0"/>
          </a:p>
          <a:p>
            <a:endParaRPr lang="pl-PL" dirty="0"/>
          </a:p>
        </p:txBody>
      </p:sp>
      <p:sp>
        <p:nvSpPr>
          <p:cNvPr id="2" name="pole tekstowe 1"/>
          <p:cNvSpPr txBox="1"/>
          <p:nvPr/>
        </p:nvSpPr>
        <p:spPr>
          <a:xfrm>
            <a:off x="899592" y="1052736"/>
            <a:ext cx="7344816" cy="584775"/>
          </a:xfrm>
          <a:prstGeom prst="rect">
            <a:avLst/>
          </a:prstGeom>
          <a:noFill/>
        </p:spPr>
        <p:txBody>
          <a:bodyPr wrap="square" rtlCol="0">
            <a:spAutoFit/>
          </a:bodyPr>
          <a:lstStyle/>
          <a:p>
            <a:pPr algn="ctr"/>
            <a:r>
              <a:rPr lang="it-IT" sz="3200" b="1" dirty="0" smtClean="0"/>
              <a:t>ROMPIGHIACCIO</a:t>
            </a:r>
            <a:endParaRPr lang="pl-PL" sz="3200" b="1" dirty="0"/>
          </a:p>
        </p:txBody>
      </p:sp>
    </p:spTree>
    <p:extLst>
      <p:ext uri="{BB962C8B-B14F-4D97-AF65-F5344CB8AC3E}">
        <p14:creationId xmlns:p14="http://schemas.microsoft.com/office/powerpoint/2010/main" val="3158828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395536" y="2492896"/>
            <a:ext cx="8640960" cy="2554545"/>
          </a:xfrm>
          <a:prstGeom prst="rect">
            <a:avLst/>
          </a:prstGeom>
          <a:noFill/>
        </p:spPr>
        <p:txBody>
          <a:bodyPr wrap="square" rtlCol="0">
            <a:spAutoFit/>
          </a:bodyPr>
          <a:lstStyle/>
          <a:p>
            <a:pPr algn="ctr"/>
            <a:r>
              <a:rPr lang="it-IT" sz="3200" b="1" i="1" u="sng" dirty="0" smtClean="0"/>
              <a:t>Entrate totali</a:t>
            </a:r>
            <a:r>
              <a:rPr lang="pl-PL" sz="3200" b="1" i="1" u="sng" dirty="0" smtClean="0"/>
              <a:t>– </a:t>
            </a:r>
            <a:r>
              <a:rPr lang="it-IT" sz="3200" b="1" i="1" u="sng" dirty="0" smtClean="0"/>
              <a:t>la somma delle spese</a:t>
            </a:r>
            <a:endParaRPr lang="pl-PL" sz="3200" b="1" i="1" u="sng" dirty="0" smtClean="0"/>
          </a:p>
          <a:p>
            <a:pPr algn="ctr"/>
            <a:r>
              <a:rPr lang="pl-PL" sz="3200" b="1" i="1" u="sng" dirty="0" smtClean="0"/>
              <a:t>= </a:t>
            </a:r>
            <a:r>
              <a:rPr lang="it-IT" sz="3200" b="1" i="1" u="sng" dirty="0" smtClean="0"/>
              <a:t>risultato mensile</a:t>
            </a:r>
            <a:endParaRPr lang="pl-PL" sz="3200" b="1" i="1" u="sng" dirty="0" smtClean="0"/>
          </a:p>
          <a:p>
            <a:pPr algn="ctr"/>
            <a:r>
              <a:rPr lang="pl-PL" sz="2400" b="1" dirty="0" smtClean="0"/>
              <a:t>(</a:t>
            </a:r>
            <a:r>
              <a:rPr lang="it-IT" sz="2400" b="1" dirty="0" smtClean="0"/>
              <a:t>profitto</a:t>
            </a:r>
            <a:r>
              <a:rPr lang="pl-PL" sz="2400" b="1" dirty="0" smtClean="0"/>
              <a:t> </a:t>
            </a:r>
            <a:r>
              <a:rPr lang="pl-PL" sz="2400" b="1" dirty="0"/>
              <a:t>/ </a:t>
            </a:r>
            <a:r>
              <a:rPr lang="it-IT" sz="2400" b="1" dirty="0" smtClean="0"/>
              <a:t>perdita</a:t>
            </a:r>
            <a:r>
              <a:rPr lang="pl-PL" sz="2400" b="1" dirty="0" smtClean="0"/>
              <a:t>)</a:t>
            </a:r>
            <a:endParaRPr lang="pl-PL" dirty="0"/>
          </a:p>
          <a:p>
            <a:endParaRPr lang="pl-PL" dirty="0" smtClean="0"/>
          </a:p>
          <a:p>
            <a:endParaRPr lang="pl-PL" dirty="0"/>
          </a:p>
          <a:p>
            <a:endParaRPr lang="pl-PL" dirty="0" smtClean="0"/>
          </a:p>
          <a:p>
            <a:endParaRPr lang="pl-PL" dirty="0"/>
          </a:p>
        </p:txBody>
      </p:sp>
    </p:spTree>
    <p:extLst>
      <p:ext uri="{BB962C8B-B14F-4D97-AF65-F5344CB8AC3E}">
        <p14:creationId xmlns:p14="http://schemas.microsoft.com/office/powerpoint/2010/main" val="31588283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p:cNvGraphicFramePr>
            <a:graphicFrameLocks noGrp="1"/>
          </p:cNvGraphicFramePr>
          <p:nvPr>
            <p:extLst>
              <p:ext uri="{D42A27DB-BD31-4B8C-83A1-F6EECF244321}">
                <p14:modId xmlns:p14="http://schemas.microsoft.com/office/powerpoint/2010/main" val="2460176618"/>
              </p:ext>
            </p:extLst>
          </p:nvPr>
        </p:nvGraphicFramePr>
        <p:xfrm>
          <a:off x="611560" y="980728"/>
          <a:ext cx="8064896" cy="5825355"/>
        </p:xfrm>
        <a:graphic>
          <a:graphicData uri="http://schemas.openxmlformats.org/drawingml/2006/table">
            <a:tbl>
              <a:tblPr firstRow="1" firstCol="1" bandRow="1">
                <a:tableStyleId>{5C22544A-7EE6-4342-B048-85BDC9FD1C3A}</a:tableStyleId>
              </a:tblPr>
              <a:tblGrid>
                <a:gridCol w="430698"/>
                <a:gridCol w="4861942"/>
                <a:gridCol w="832852"/>
                <a:gridCol w="852162"/>
                <a:gridCol w="1087242"/>
              </a:tblGrid>
              <a:tr h="258373">
                <a:tc>
                  <a:txBody>
                    <a:bodyPr/>
                    <a:lstStyle/>
                    <a:p>
                      <a:pPr>
                        <a:lnSpc>
                          <a:spcPct val="115000"/>
                        </a:lnSpc>
                        <a:spcAft>
                          <a:spcPts val="0"/>
                        </a:spcAft>
                      </a:pPr>
                      <a:r>
                        <a:rPr lang="pl-PL" sz="1100" dirty="0">
                          <a:effectLst/>
                        </a:rPr>
                        <a:t> </a:t>
                      </a:r>
                      <a:endParaRPr lang="pl-PL"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dirty="0">
                          <a:effectLst/>
                        </a:rPr>
                        <a:t> </a:t>
                      </a:r>
                      <a:endParaRPr lang="pl-PL"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it-IT" sz="1400" b="1" dirty="0" smtClean="0">
                          <a:effectLst/>
                          <a:latin typeface="+mn-lt"/>
                          <a:ea typeface="+mn-ea"/>
                          <a:cs typeface="+mn-cs"/>
                        </a:rPr>
                        <a:t>Sì</a:t>
                      </a:r>
                      <a:endParaRPr lang="pl-PL"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it-IT" sz="1400" b="1" dirty="0" smtClean="0">
                          <a:effectLst/>
                          <a:latin typeface="+mn-lt"/>
                          <a:ea typeface="+mn-ea"/>
                          <a:cs typeface="+mn-cs"/>
                        </a:rPr>
                        <a:t>No</a:t>
                      </a:r>
                      <a:endParaRPr lang="pl-PL"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it-IT" sz="1400" b="1" dirty="0" smtClean="0">
                          <a:effectLst/>
                        </a:rPr>
                        <a:t>Qualche</a:t>
                      </a:r>
                      <a:r>
                        <a:rPr lang="it-IT" sz="1400" b="1" baseline="0" dirty="0" smtClean="0">
                          <a:effectLst/>
                        </a:rPr>
                        <a:t> volta</a:t>
                      </a:r>
                      <a:r>
                        <a:rPr lang="pl-PL" sz="1400" b="1" dirty="0" smtClean="0">
                          <a:effectLst/>
                        </a:rPr>
                        <a:t> </a:t>
                      </a:r>
                      <a:endParaRPr lang="pl-PL" sz="1400" b="1" dirty="0">
                        <a:effectLst/>
                        <a:latin typeface="Calibri"/>
                        <a:ea typeface="Calibri"/>
                        <a:cs typeface="Times New Roman"/>
                      </a:endParaRPr>
                    </a:p>
                  </a:txBody>
                  <a:tcPr marL="68580" marR="68580" marT="0" marB="0" anchor="ctr"/>
                </a:tc>
              </a:tr>
              <a:tr h="709667">
                <a:tc>
                  <a:txBody>
                    <a:bodyPr/>
                    <a:lstStyle/>
                    <a:p>
                      <a:pPr algn="ctr">
                        <a:lnSpc>
                          <a:spcPct val="115000"/>
                        </a:lnSpc>
                        <a:spcAft>
                          <a:spcPts val="0"/>
                        </a:spcAft>
                      </a:pPr>
                      <a:r>
                        <a:rPr lang="pl-PL" sz="1100">
                          <a:effectLst/>
                        </a:rPr>
                        <a:t>1.</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Avete annotato</a:t>
                      </a:r>
                      <a:r>
                        <a:rPr lang="es-ES" sz="1800" b="1" i="1" kern="1200" baseline="0" dirty="0" smtClean="0">
                          <a:solidFill>
                            <a:schemeClr val="dk1"/>
                          </a:solidFill>
                          <a:effectLst/>
                          <a:latin typeface="+mn-lt"/>
                          <a:ea typeface="+mn-ea"/>
                          <a:cs typeface="+mn-cs"/>
                        </a:rPr>
                        <a:t> come spenderete i vostri soldi per questo mese?</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716900">
                <a:tc>
                  <a:txBody>
                    <a:bodyPr/>
                    <a:lstStyle/>
                    <a:p>
                      <a:pPr algn="ctr">
                        <a:lnSpc>
                          <a:spcPct val="115000"/>
                        </a:lnSpc>
                        <a:spcAft>
                          <a:spcPts val="0"/>
                        </a:spcAft>
                      </a:pPr>
                      <a:r>
                        <a:rPr lang="pl-PL" sz="1100">
                          <a:effectLst/>
                        </a:rPr>
                        <a:t>2.</a:t>
                      </a:r>
                    </a:p>
                    <a:p>
                      <a:pPr algn="ct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Sapete esattamente quali sono i costi che </a:t>
                      </a:r>
                      <a:r>
                        <a:rPr lang="es-ES" sz="1800" b="1" i="1" u="sng" kern="1200" dirty="0" smtClean="0">
                          <a:solidFill>
                            <a:schemeClr val="dk1"/>
                          </a:solidFill>
                          <a:effectLst/>
                          <a:latin typeface="+mn-lt"/>
                          <a:ea typeface="+mn-ea"/>
                          <a:cs typeface="+mn-cs"/>
                        </a:rPr>
                        <a:t>dovete affrontare </a:t>
                      </a:r>
                      <a:r>
                        <a:rPr lang="es-ES" sz="1800" b="1" i="1" u="none" kern="1200" dirty="0" smtClean="0">
                          <a:solidFill>
                            <a:schemeClr val="dk1"/>
                          </a:solidFill>
                          <a:effectLst/>
                          <a:latin typeface="+mn-lt"/>
                          <a:ea typeface="+mn-ea"/>
                          <a:cs typeface="+mn-cs"/>
                        </a:rPr>
                        <a:t>ogni mese? </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735884">
                <a:tc>
                  <a:txBody>
                    <a:bodyPr/>
                    <a:lstStyle/>
                    <a:p>
                      <a:pPr algn="ctr">
                        <a:lnSpc>
                          <a:spcPct val="115000"/>
                        </a:lnSpc>
                        <a:spcAft>
                          <a:spcPts val="0"/>
                        </a:spcAft>
                      </a:pPr>
                      <a:r>
                        <a:rPr lang="pl-PL" sz="1100">
                          <a:effectLst/>
                        </a:rPr>
                        <a:t>3.</a:t>
                      </a:r>
                      <a:endParaRPr lang="pl-PL" sz="1100">
                        <a:effectLst/>
                        <a:latin typeface="Calibri"/>
                        <a:ea typeface="Calibri"/>
                        <a:cs typeface="Times New Roman"/>
                      </a:endParaRPr>
                    </a:p>
                  </a:txBody>
                  <a:tcPr marL="68580" marR="68580" marT="0" marB="0" anchor="ctr"/>
                </a:tc>
                <a:tc>
                  <a:txBody>
                    <a:bodyPr/>
                    <a:lstStyle/>
                    <a:p>
                      <a:r>
                        <a:rPr lang="es-ES" sz="1800" b="1" i="1" kern="1200" dirty="0" smtClean="0">
                          <a:solidFill>
                            <a:schemeClr val="dk1"/>
                          </a:solidFill>
                          <a:effectLst/>
                          <a:latin typeface="+mn-lt"/>
                          <a:ea typeface="+mn-ea"/>
                          <a:cs typeface="+mn-cs"/>
                        </a:rPr>
                        <a:t>Mentre fate spese, vi chiedete- questa cosa è</a:t>
                      </a:r>
                      <a:r>
                        <a:rPr lang="es-ES" sz="1800" b="1" i="1" kern="1200" baseline="0" dirty="0" smtClean="0">
                          <a:solidFill>
                            <a:schemeClr val="dk1"/>
                          </a:solidFill>
                          <a:effectLst/>
                          <a:latin typeface="+mn-lt"/>
                          <a:ea typeface="+mn-ea"/>
                          <a:cs typeface="+mn-cs"/>
                        </a:rPr>
                        <a:t> davvero necessaria? </a:t>
                      </a:r>
                      <a:endParaRPr lang="pl-PL" sz="1800" kern="1200" dirty="0">
                        <a:solidFill>
                          <a:schemeClr val="dk1"/>
                        </a:solidFill>
                        <a:effectLst/>
                        <a:latin typeface="+mn-lt"/>
                        <a:ea typeface="+mn-ea"/>
                        <a:cs typeface="+mn-cs"/>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628304">
                <a:tc>
                  <a:txBody>
                    <a:bodyPr/>
                    <a:lstStyle/>
                    <a:p>
                      <a:pPr algn="ctr">
                        <a:lnSpc>
                          <a:spcPct val="115000"/>
                        </a:lnSpc>
                        <a:spcAft>
                          <a:spcPts val="0"/>
                        </a:spcAft>
                      </a:pPr>
                      <a:r>
                        <a:rPr lang="pl-PL" sz="1100">
                          <a:effectLst/>
                        </a:rPr>
                        <a:t>4.</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Comparate i prodotti</a:t>
                      </a:r>
                      <a:r>
                        <a:rPr lang="es-ES" sz="1800" b="1" i="1" kern="1200" baseline="0" dirty="0" smtClean="0">
                          <a:solidFill>
                            <a:schemeClr val="dk1"/>
                          </a:solidFill>
                          <a:effectLst/>
                          <a:latin typeface="+mn-lt"/>
                          <a:ea typeface="+mn-ea"/>
                          <a:cs typeface="+mn-cs"/>
                        </a:rPr>
                        <a:t> prima di comprarli? (in negozi, cataloghi, su internet)? </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647288">
                <a:tc>
                  <a:txBody>
                    <a:bodyPr/>
                    <a:lstStyle/>
                    <a:p>
                      <a:pPr algn="ctr">
                        <a:lnSpc>
                          <a:spcPct val="115000"/>
                        </a:lnSpc>
                        <a:spcAft>
                          <a:spcPts val="0"/>
                        </a:spcAft>
                      </a:pPr>
                      <a:r>
                        <a:rPr lang="pl-PL" sz="1100">
                          <a:effectLst/>
                        </a:rPr>
                        <a:t>5.</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Se non siete costretti</a:t>
                      </a:r>
                      <a:r>
                        <a:rPr lang="es-ES" sz="1800" b="1" i="1" kern="1200" baseline="0" dirty="0" smtClean="0">
                          <a:solidFill>
                            <a:schemeClr val="dk1"/>
                          </a:solidFill>
                          <a:effectLst/>
                          <a:latin typeface="+mn-lt"/>
                          <a:ea typeface="+mn-ea"/>
                          <a:cs typeface="+mn-cs"/>
                        </a:rPr>
                        <a:t> a farlo- non spendete tutti i vostri soldi? </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490891">
                <a:tc>
                  <a:txBody>
                    <a:bodyPr/>
                    <a:lstStyle/>
                    <a:p>
                      <a:pPr algn="ctr">
                        <a:lnSpc>
                          <a:spcPct val="115000"/>
                        </a:lnSpc>
                        <a:spcAft>
                          <a:spcPts val="0"/>
                        </a:spcAft>
                      </a:pPr>
                      <a:r>
                        <a:rPr lang="pl-PL" sz="1100">
                          <a:effectLst/>
                        </a:rPr>
                        <a:t>6.</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Considerate le spese inaspettate? </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766621">
                <a:tc>
                  <a:txBody>
                    <a:bodyPr/>
                    <a:lstStyle/>
                    <a:p>
                      <a:pPr algn="ctr">
                        <a:lnSpc>
                          <a:spcPct val="115000"/>
                        </a:lnSpc>
                        <a:spcAft>
                          <a:spcPts val="0"/>
                        </a:spcAft>
                      </a:pPr>
                      <a:r>
                        <a:rPr lang="pl-PL" sz="1100">
                          <a:effectLst/>
                        </a:rPr>
                        <a:t>7.</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Mettete</a:t>
                      </a:r>
                      <a:r>
                        <a:rPr lang="es-ES" sz="1800" b="1" i="1" kern="1200" baseline="0" dirty="0" smtClean="0">
                          <a:solidFill>
                            <a:schemeClr val="dk1"/>
                          </a:solidFill>
                          <a:effectLst/>
                          <a:latin typeface="+mn-lt"/>
                          <a:ea typeface="+mn-ea"/>
                          <a:cs typeface="+mn-cs"/>
                        </a:rPr>
                        <a:t> da parte un po’ di soldi per le spese inaspettate? </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r>
              <a:tr h="636440">
                <a:tc>
                  <a:txBody>
                    <a:bodyPr/>
                    <a:lstStyle/>
                    <a:p>
                      <a:pPr algn="ctr">
                        <a:lnSpc>
                          <a:spcPct val="115000"/>
                        </a:lnSpc>
                        <a:spcAft>
                          <a:spcPts val="0"/>
                        </a:spcAft>
                      </a:pPr>
                      <a:r>
                        <a:rPr lang="pl-PL" sz="1100">
                          <a:effectLst/>
                        </a:rPr>
                        <a:t>8.</a:t>
                      </a:r>
                      <a:endParaRPr lang="pl-PL"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es-ES" sz="1800" b="1" i="1" kern="1200" dirty="0" smtClean="0">
                          <a:solidFill>
                            <a:schemeClr val="dk1"/>
                          </a:solidFill>
                          <a:effectLst/>
                          <a:latin typeface="+mn-lt"/>
                          <a:ea typeface="+mn-ea"/>
                          <a:cs typeface="+mn-cs"/>
                        </a:rPr>
                        <a:t>State cercando opportunità di investimento</a:t>
                      </a:r>
                      <a:r>
                        <a:rPr lang="es-ES" sz="1800" b="1" i="1" kern="1200" baseline="0" dirty="0" smtClean="0">
                          <a:solidFill>
                            <a:schemeClr val="dk1"/>
                          </a:solidFill>
                          <a:effectLst/>
                          <a:latin typeface="+mn-lt"/>
                          <a:ea typeface="+mn-ea"/>
                          <a:cs typeface="+mn-cs"/>
                        </a:rPr>
                        <a:t>?</a:t>
                      </a:r>
                      <a:endParaRPr lang="pl-PL" sz="1800" b="1"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a:effectLst/>
                        </a:rPr>
                        <a:t> </a:t>
                      </a:r>
                      <a:endParaRPr lang="pl-PL" sz="1100">
                        <a:effectLst/>
                        <a:latin typeface="Calibri"/>
                        <a:ea typeface="Calibri"/>
                        <a:cs typeface="Times New Roman"/>
                      </a:endParaRPr>
                    </a:p>
                  </a:txBody>
                  <a:tcPr marL="68580" marR="68580" marT="0" marB="0"/>
                </a:tc>
                <a:tc>
                  <a:txBody>
                    <a:bodyPr/>
                    <a:lstStyle/>
                    <a:p>
                      <a:pPr>
                        <a:lnSpc>
                          <a:spcPct val="115000"/>
                        </a:lnSpc>
                        <a:spcAft>
                          <a:spcPts val="0"/>
                        </a:spcAft>
                      </a:pPr>
                      <a:r>
                        <a:rPr lang="pl-PL" sz="1100" dirty="0">
                          <a:effectLst/>
                        </a:rPr>
                        <a:t> </a:t>
                      </a:r>
                      <a:endParaRPr lang="pl-PL" sz="1100" dirty="0">
                        <a:effectLst/>
                        <a:latin typeface="Calibri"/>
                        <a:ea typeface="Calibri"/>
                        <a:cs typeface="Times New Roman"/>
                      </a:endParaRPr>
                    </a:p>
                  </a:txBody>
                  <a:tcPr marL="68580" marR="68580" marT="0" marB="0"/>
                </a:tc>
              </a:tr>
            </a:tbl>
          </a:graphicData>
        </a:graphic>
      </p:graphicFrame>
      <p:sp>
        <p:nvSpPr>
          <p:cNvPr id="5" name="pole tekstowe 4"/>
          <p:cNvSpPr txBox="1"/>
          <p:nvPr/>
        </p:nvSpPr>
        <p:spPr>
          <a:xfrm>
            <a:off x="899592" y="188640"/>
            <a:ext cx="7344816" cy="584775"/>
          </a:xfrm>
          <a:prstGeom prst="rect">
            <a:avLst/>
          </a:prstGeom>
          <a:noFill/>
        </p:spPr>
        <p:txBody>
          <a:bodyPr wrap="square" rtlCol="0">
            <a:spAutoFit/>
          </a:bodyPr>
          <a:lstStyle/>
          <a:p>
            <a:pPr algn="ctr"/>
            <a:r>
              <a:rPr lang="it-IT" sz="3200" b="1" dirty="0" smtClean="0"/>
              <a:t>GESTIONE DEL BUDGET</a:t>
            </a:r>
            <a:r>
              <a:rPr lang="pl-PL" sz="3200" b="1" dirty="0" smtClean="0"/>
              <a:t>- TEST</a:t>
            </a:r>
            <a:endParaRPr lang="pl-PL" sz="3200" b="1" dirty="0"/>
          </a:p>
        </p:txBody>
      </p:sp>
    </p:spTree>
    <p:extLst>
      <p:ext uri="{BB962C8B-B14F-4D97-AF65-F5344CB8AC3E}">
        <p14:creationId xmlns:p14="http://schemas.microsoft.com/office/powerpoint/2010/main" val="1375870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pole tekstowe 3"/>
              <p:cNvSpPr txBox="1"/>
              <p:nvPr/>
            </p:nvSpPr>
            <p:spPr>
              <a:xfrm>
                <a:off x="1907704" y="2420888"/>
                <a:ext cx="7992887" cy="2431756"/>
              </a:xfrm>
              <a:prstGeom prst="rect">
                <a:avLst/>
              </a:prstGeom>
              <a:noFill/>
            </p:spPr>
            <p:txBody>
              <a:bodyPr wrap="square" rtlCol="0">
                <a:spAutoFit/>
              </a:bodyPr>
              <a:lstStyle/>
              <a:p>
                <a14:m>
                  <m:oMath xmlns:m="http://schemas.openxmlformats.org/officeDocument/2006/math">
                    <m:f>
                      <m:fPr>
                        <m:ctrlPr>
                          <a:rPr lang="pl-PL" sz="6000" b="1" i="1" smtClean="0">
                            <a:latin typeface="Cambria Math"/>
                          </a:rPr>
                        </m:ctrlPr>
                      </m:fPr>
                      <m:num>
                        <m:r>
                          <a:rPr lang="it-IT" sz="6000" b="1" i="1" smtClean="0">
                            <a:latin typeface="Cambria Math" panose="02040503050406030204" pitchFamily="18" charset="0"/>
                          </a:rPr>
                          <m:t>𝒔𝒑𝒆𝒔𝒆</m:t>
                        </m:r>
                      </m:num>
                      <m:den>
                        <m:r>
                          <a:rPr lang="it-IT" sz="6000" b="1" i="1" smtClean="0">
                            <a:latin typeface="Cambria Math" panose="02040503050406030204" pitchFamily="18" charset="0"/>
                          </a:rPr>
                          <m:t>𝒄𝒐𝒔𝒕𝒊</m:t>
                        </m:r>
                        <m:r>
                          <a:rPr lang="it-IT" sz="6000" b="1" i="1" smtClean="0">
                            <a:latin typeface="Cambria Math" panose="02040503050406030204" pitchFamily="18" charset="0"/>
                          </a:rPr>
                          <m:t> </m:t>
                        </m:r>
                        <m:r>
                          <a:rPr lang="it-IT" sz="6000" b="1" i="1" smtClean="0">
                            <a:latin typeface="Cambria Math" panose="02040503050406030204" pitchFamily="18" charset="0"/>
                          </a:rPr>
                          <m:t>𝒕𝒐𝒕𝒂𝒍𝒊</m:t>
                        </m:r>
                        <m:r>
                          <a:rPr lang="it-IT" sz="6000" b="1" i="1" smtClean="0">
                            <a:latin typeface="Cambria Math" panose="02040503050406030204" pitchFamily="18" charset="0"/>
                          </a:rPr>
                          <m:t> </m:t>
                        </m:r>
                      </m:den>
                    </m:f>
                  </m:oMath>
                </a14:m>
                <a:r>
                  <a:rPr lang="pl-PL" sz="6000" b="1" dirty="0" smtClean="0"/>
                  <a:t> * 100%</a:t>
                </a:r>
                <a:endParaRPr lang="pl-PL" sz="6000" b="1" dirty="0"/>
              </a:p>
              <a:p>
                <a:endParaRPr lang="pl-PL" dirty="0" smtClean="0"/>
              </a:p>
              <a:p>
                <a:endParaRPr lang="pl-PL" dirty="0"/>
              </a:p>
              <a:p>
                <a:endParaRPr lang="pl-PL" dirty="0" smtClean="0"/>
              </a:p>
              <a:p>
                <a:endParaRPr lang="pl-PL" dirty="0"/>
              </a:p>
            </p:txBody>
          </p:sp>
        </mc:Choice>
        <mc:Fallback xmlns="">
          <p:sp>
            <p:nvSpPr>
              <p:cNvPr id="4" name="pole tekstowe 3"/>
              <p:cNvSpPr txBox="1">
                <a:spLocks noRot="1" noChangeAspect="1" noMove="1" noResize="1" noEditPoints="1" noAdjustHandles="1" noChangeArrowheads="1" noChangeShapeType="1" noTextEdit="1"/>
              </p:cNvSpPr>
              <p:nvPr/>
            </p:nvSpPr>
            <p:spPr>
              <a:xfrm>
                <a:off x="1907704" y="2420888"/>
                <a:ext cx="7992887" cy="2431756"/>
              </a:xfrm>
              <a:prstGeom prst="rect">
                <a:avLst/>
              </a:prstGeom>
              <a:blipFill rotWithShape="0">
                <a:blip r:embed="rId3" cstate="print"/>
                <a:stretch>
                  <a:fillRect t="-2757"/>
                </a:stretch>
              </a:blipFill>
            </p:spPr>
            <p:txBody>
              <a:bodyPr/>
              <a:lstStyle/>
              <a:p>
                <a:r>
                  <a:rPr lang="it-IT">
                    <a:noFill/>
                  </a:rPr>
                  <a:t> </a:t>
                </a:r>
              </a:p>
            </p:txBody>
          </p:sp>
        </mc:Fallback>
      </mc:AlternateContent>
    </p:spTree>
    <p:extLst>
      <p:ext uri="{BB962C8B-B14F-4D97-AF65-F5344CB8AC3E}">
        <p14:creationId xmlns:p14="http://schemas.microsoft.com/office/powerpoint/2010/main" val="1375870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952097" y="2996952"/>
            <a:ext cx="7992887" cy="1015663"/>
          </a:xfrm>
          <a:prstGeom prst="rect">
            <a:avLst/>
          </a:prstGeom>
          <a:noFill/>
        </p:spPr>
        <p:txBody>
          <a:bodyPr wrap="square" rtlCol="0">
            <a:spAutoFit/>
          </a:bodyPr>
          <a:lstStyle/>
          <a:p>
            <a:r>
              <a:rPr lang="it-IT" sz="6000" i="1" dirty="0" smtClean="0"/>
              <a:t>Calcolate</a:t>
            </a:r>
            <a:r>
              <a:rPr lang="en-US" sz="6000" i="1" dirty="0" smtClean="0"/>
              <a:t> </a:t>
            </a:r>
            <a:r>
              <a:rPr lang="en-US" sz="6000" i="1" dirty="0" err="1" smtClean="0"/>
              <a:t>il</a:t>
            </a:r>
            <a:r>
              <a:rPr lang="en-US" sz="6000" i="1" dirty="0" smtClean="0"/>
              <a:t>  </a:t>
            </a:r>
            <a:r>
              <a:rPr lang="en-US" sz="6000" i="1" dirty="0"/>
              <a:t>15% of </a:t>
            </a:r>
            <a:r>
              <a:rPr lang="en-US" sz="6000" i="1" dirty="0" smtClean="0"/>
              <a:t>60</a:t>
            </a:r>
            <a:endParaRPr lang="pl-PL" sz="6000" b="1" dirty="0"/>
          </a:p>
        </p:txBody>
      </p:sp>
      <p:sp>
        <p:nvSpPr>
          <p:cNvPr id="2" name="pole tekstowe 1"/>
          <p:cNvSpPr txBox="1"/>
          <p:nvPr/>
        </p:nvSpPr>
        <p:spPr>
          <a:xfrm>
            <a:off x="827584" y="548680"/>
            <a:ext cx="7344816" cy="584775"/>
          </a:xfrm>
          <a:prstGeom prst="rect">
            <a:avLst/>
          </a:prstGeom>
          <a:noFill/>
        </p:spPr>
        <p:txBody>
          <a:bodyPr wrap="square" rtlCol="0">
            <a:spAutoFit/>
          </a:bodyPr>
          <a:lstStyle/>
          <a:p>
            <a:r>
              <a:rPr lang="pl-PL" sz="3200" b="1" dirty="0" smtClean="0"/>
              <a:t>E</a:t>
            </a:r>
            <a:r>
              <a:rPr lang="it-IT" sz="3200" b="1" dirty="0" err="1" smtClean="0"/>
              <a:t>sempio</a:t>
            </a:r>
            <a:r>
              <a:rPr lang="pl-PL" sz="3200" b="1" dirty="0" smtClean="0"/>
              <a:t> 1</a:t>
            </a:r>
            <a:endParaRPr lang="pl-PL" sz="3200" b="1" dirty="0"/>
          </a:p>
        </p:txBody>
      </p:sp>
    </p:spTree>
    <p:extLst>
      <p:ext uri="{BB962C8B-B14F-4D97-AF65-F5344CB8AC3E}">
        <p14:creationId xmlns:p14="http://schemas.microsoft.com/office/powerpoint/2010/main" val="26040002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TM01859868[[fn=Termiczny]]</Template>
  <TotalTime>537</TotalTime>
  <Words>1040</Words>
  <Application>Microsoft Office PowerPoint</Application>
  <PresentationFormat>Presentazione su schermo (4:3)</PresentationFormat>
  <Paragraphs>139</Paragraphs>
  <Slides>19</Slides>
  <Notes>14</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Thermal</vt:lpstr>
      <vt:lpstr>SLIDES Capitolo 04 - Unità 2 Competenze Matematiche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samsung</dc:creator>
  <cp:lastModifiedBy>GraFica</cp:lastModifiedBy>
  <cp:revision>40</cp:revision>
  <dcterms:created xsi:type="dcterms:W3CDTF">2015-07-24T21:35:27Z</dcterms:created>
  <dcterms:modified xsi:type="dcterms:W3CDTF">2016-06-01T07:57:42Z</dcterms:modified>
</cp:coreProperties>
</file>