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91" r:id="rId2"/>
    <p:sldId id="372" r:id="rId3"/>
    <p:sldId id="373" r:id="rId4"/>
    <p:sldId id="374" r:id="rId5"/>
    <p:sldId id="375" r:id="rId6"/>
    <p:sldId id="376" r:id="rId7"/>
    <p:sldId id="377" r:id="rId8"/>
    <p:sldId id="379" r:id="rId9"/>
    <p:sldId id="381" r:id="rId10"/>
    <p:sldId id="382" r:id="rId11"/>
    <p:sldId id="383" r:id="rId12"/>
    <p:sldId id="384" r:id="rId13"/>
    <p:sldId id="385" r:id="rId14"/>
    <p:sldId id="386" r:id="rId15"/>
    <p:sldId id="387" r:id="rId16"/>
    <p:sldId id="388" r:id="rId17"/>
    <p:sldId id="389" r:id="rId18"/>
  </p:sldIdLst>
  <p:sldSz cx="9144000" cy="6858000" type="screen4x3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>
      <p:cViewPr>
        <p:scale>
          <a:sx n="84" d="100"/>
          <a:sy n="84" d="100"/>
        </p:scale>
        <p:origin x="-7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1CA81-0686-4FBC-9FED-2E4BA3FC55A2}" type="datetimeFigureOut">
              <a:rPr lang="es-ES" smtClean="0"/>
              <a:pPr/>
              <a:t>21/05/2016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0DE23-4A20-4190-B65D-2C82412F3B6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6044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3574541-A939-44AF-9DBF-CDF113114AF2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60F6901-2195-4C0E-AE53-B351EA62F07D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8AF2C1-3003-4178-820B-7CE44C70E2DA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F7CA466-27C7-44DF-B587-D695BEFD0B55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24296C-88B4-4C1B-B217-08166D17CB25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5C2FEC-AF98-49ED-8594-90C412344EB6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48749D1-47A1-4F88-997A-CF7B8F61FFFC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9D6C244-65A7-459C-BD1F-C8C9C9B3BB2C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9CB872D-3714-47D6-84FD-5C92FB9B8602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A532A2-985D-402B-AA7C-E9591906BAFC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D0ED5F4-195A-4090-B308-4E6A4A71A32A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B122C18-AA3D-459E-BA66-4B47BCB3336A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A27D6A1-9CB2-4C9A-B059-95ACF7BF6092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894E933-46AB-452C-BA59-74A5366F64D5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EE90A97-479D-4BA2-AC11-4AFFEAA5A7AF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3BBE817-868E-4B33-9898-580DDFBB00EC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DCD5C0-BDE1-435A-B1C4-BABF5171A8B0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F82A04-26D7-4D4B-A291-AA9A989C564B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35F37CB-4695-419C-9C19-25581091F928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2E045CA-8571-4E3C-B7AE-AD5D87C4F4BA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4CEBE70-C7C7-44E5-A583-E1C513F2A955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B9AFB74-D8E3-41FD-AE43-4AFC9A2E7877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D54FDEA8-59DC-4028-88F0-66F81A69013C}" type="datetimeFigureOut">
              <a:rPr lang="es-ES"/>
              <a:pPr>
                <a:defRPr/>
              </a:pPr>
              <a:t>21/05/2016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3C5EB87-7C10-4D27-A8B8-D55390435790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</a:t>
            </a:r>
            <a:r>
              <a:rPr lang="ro-RO" sz="1400" dirty="0" smtClean="0">
                <a:solidFill>
                  <a:schemeClr val="bg1"/>
                </a:solidFill>
                <a:latin typeface="+mj-lt"/>
              </a:rPr>
              <a:t>0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4</a:t>
            </a:r>
            <a:r>
              <a:rPr lang="ro-RO" sz="1400" dirty="0" smtClean="0">
                <a:solidFill>
                  <a:schemeClr val="bg1"/>
                </a:solidFill>
                <a:latin typeface="+mj-lt"/>
              </a:rPr>
              <a:t>:  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Apprendimento Permanente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200" b="1" dirty="0" smtClean="0"/>
              <a:t>SLIDES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en-US" sz="2400" b="1" dirty="0" err="1" smtClean="0"/>
              <a:t>C</a:t>
            </a:r>
            <a:r>
              <a:rPr lang="en-US" sz="2400" b="1" dirty="0" err="1" smtClean="0"/>
              <a:t>apitolo</a:t>
            </a:r>
            <a:r>
              <a:rPr lang="en-US" sz="2400" b="1" dirty="0" smtClean="0"/>
              <a:t> 04 - </a:t>
            </a:r>
            <a:r>
              <a:rPr lang="en-US" sz="2400" b="1" dirty="0" err="1" smtClean="0"/>
              <a:t>Unità</a:t>
            </a:r>
            <a:r>
              <a:rPr lang="en-US" sz="2400" b="1" dirty="0" smtClean="0"/>
              <a:t> 1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err="1" smtClean="0"/>
              <a:t>Comunicazione</a:t>
            </a:r>
            <a:r>
              <a:rPr lang="en-US" sz="2400" b="1" dirty="0" smtClean="0"/>
              <a:t> in lingua </a:t>
            </a:r>
            <a:r>
              <a:rPr lang="en-US" sz="2400" b="1" dirty="0" err="1" smtClean="0"/>
              <a:t>madre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b="1" dirty="0" smtClean="0"/>
              <a:t>2. Struttura – piano di comunicazione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2927144"/>
              </p:ext>
            </p:extLst>
          </p:nvPr>
        </p:nvGraphicFramePr>
        <p:xfrm>
          <a:off x="827584" y="1196750"/>
          <a:ext cx="7560840" cy="49685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9793"/>
                <a:gridCol w="1889793"/>
                <a:gridCol w="1890627"/>
                <a:gridCol w="1890627"/>
              </a:tblGrid>
              <a:tr h="859285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Piano</a:t>
                      </a:r>
                      <a:r>
                        <a:rPr lang="en-US" sz="1400" baseline="0" dirty="0" smtClean="0">
                          <a:effectLst/>
                        </a:rPr>
                        <a:t> di </a:t>
                      </a:r>
                      <a:r>
                        <a:rPr lang="en-US" sz="1400" baseline="0" dirty="0" err="1" smtClean="0">
                          <a:effectLst/>
                        </a:rPr>
                        <a:t>comunicazione</a:t>
                      </a:r>
                      <a:r>
                        <a:rPr lang="en-US" sz="1400" baseline="0" dirty="0" smtClean="0">
                          <a:effectLst/>
                        </a:rPr>
                        <a:t> per</a:t>
                      </a:r>
                      <a:r>
                        <a:rPr lang="en-US" sz="1400" dirty="0" smtClean="0">
                          <a:effectLst/>
                        </a:rPr>
                        <a:t>: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Principali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Obiettivi</a:t>
                      </a:r>
                      <a:r>
                        <a:rPr lang="en-US" sz="1400" baseline="0" dirty="0" smtClean="0">
                          <a:effectLst/>
                        </a:rPr>
                        <a:t> di </a:t>
                      </a:r>
                      <a:r>
                        <a:rPr lang="en-US" sz="1400" baseline="0" dirty="0" err="1" smtClean="0">
                          <a:effectLst/>
                        </a:rPr>
                        <a:t>comunicazione</a:t>
                      </a:r>
                      <a:r>
                        <a:rPr lang="en-US" sz="1400" dirty="0" smtClean="0">
                          <a:effectLst/>
                        </a:rPr>
                        <a:t>: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92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Pubblico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Obiettivi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di </a:t>
                      </a:r>
                      <a:r>
                        <a:rPr lang="en-US" sz="1400" dirty="0" err="1" smtClean="0">
                          <a:effectLst/>
                        </a:rPr>
                        <a:t>comunicazione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Messaggio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Canali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138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2800" b="1" dirty="0" smtClean="0"/>
              <a:t>3. </a:t>
            </a:r>
            <a:r>
              <a:rPr lang="en-US" sz="2800" b="1" dirty="0" err="1" smtClean="0"/>
              <a:t>Immagine</a:t>
            </a:r>
            <a:r>
              <a:rPr lang="en-US" sz="2800" b="1" dirty="0" smtClean="0"/>
              <a:t>: Come fare </a:t>
            </a:r>
            <a:r>
              <a:rPr lang="en-US" sz="2800" b="1" dirty="0" err="1" smtClean="0"/>
              <a:t>una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buona</a:t>
            </a:r>
            <a:r>
              <a:rPr lang="en-US" sz="2800" b="1" dirty="0" smtClean="0"/>
              <a:t> prima</a:t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en-US" sz="2800" b="1" dirty="0" err="1" smtClean="0"/>
              <a:t>impressione</a:t>
            </a:r>
            <a:r>
              <a:rPr lang="en-US" sz="2800" b="1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it-IT" dirty="0" smtClean="0"/>
              <a:t>Immagine 1</a:t>
            </a:r>
            <a:endParaRPr lang="pl-PL" dirty="0" smtClean="0"/>
          </a:p>
          <a:p>
            <a:pPr marL="514350" indent="-514350">
              <a:buAutoNum type="alphaLcParenR"/>
            </a:pPr>
            <a:endParaRPr lang="en-US" dirty="0"/>
          </a:p>
        </p:txBody>
      </p:sp>
      <p:pic>
        <p:nvPicPr>
          <p:cNvPr id="8" name="Obraz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40" y="2358871"/>
            <a:ext cx="5760720" cy="353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388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sz="2800" b="1" dirty="0">
                <a:solidFill>
                  <a:prstClr val="black"/>
                </a:solidFill>
              </a:rPr>
              <a:t>3. </a:t>
            </a:r>
            <a:r>
              <a:rPr lang="en-US" sz="2800" b="1" dirty="0" err="1" smtClean="0">
                <a:solidFill>
                  <a:prstClr val="black"/>
                </a:solidFill>
              </a:rPr>
              <a:t>Immagine</a:t>
            </a:r>
            <a:r>
              <a:rPr lang="en-US" sz="2800" b="1" dirty="0" smtClean="0">
                <a:solidFill>
                  <a:prstClr val="black"/>
                </a:solidFill>
              </a:rPr>
              <a:t>:  </a:t>
            </a:r>
            <a:r>
              <a:rPr lang="en-US" sz="2800" b="1" dirty="0">
                <a:solidFill>
                  <a:prstClr val="black"/>
                </a:solidFill>
              </a:rPr>
              <a:t>Come fare </a:t>
            </a:r>
            <a:r>
              <a:rPr lang="en-US" sz="2800" b="1" dirty="0" err="1">
                <a:solidFill>
                  <a:prstClr val="black"/>
                </a:solidFill>
              </a:rPr>
              <a:t>una</a:t>
            </a:r>
            <a:r>
              <a:rPr lang="en-US" sz="2800" b="1" dirty="0">
                <a:solidFill>
                  <a:prstClr val="black"/>
                </a:solidFill>
              </a:rPr>
              <a:t> </a:t>
            </a:r>
            <a:r>
              <a:rPr lang="en-US" sz="2800" b="1" dirty="0" err="1">
                <a:solidFill>
                  <a:prstClr val="black"/>
                </a:solidFill>
              </a:rPr>
              <a:t>buona</a:t>
            </a:r>
            <a:r>
              <a:rPr lang="en-US" sz="2800" b="1" dirty="0">
                <a:solidFill>
                  <a:prstClr val="black"/>
                </a:solidFill>
              </a:rPr>
              <a:t> prima</a:t>
            </a:r>
            <a:br>
              <a:rPr lang="en-US" sz="2800" b="1" dirty="0">
                <a:solidFill>
                  <a:prstClr val="black"/>
                </a:solidFill>
              </a:rPr>
            </a:br>
            <a:r>
              <a:rPr lang="en-US" sz="2800" b="1" dirty="0">
                <a:solidFill>
                  <a:prstClr val="black"/>
                </a:solidFill>
              </a:rPr>
              <a:t> </a:t>
            </a:r>
            <a:r>
              <a:rPr lang="en-US" sz="2800" b="1" dirty="0" err="1">
                <a:solidFill>
                  <a:prstClr val="black"/>
                </a:solidFill>
              </a:rPr>
              <a:t>impressione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b) </a:t>
            </a:r>
            <a:r>
              <a:rPr lang="it-IT" dirty="0" smtClean="0"/>
              <a:t>Immagine 2</a:t>
            </a:r>
            <a:endParaRPr lang="pl-PL" dirty="0" smtClean="0"/>
          </a:p>
          <a:p>
            <a:pPr marL="514350" indent="-514350">
              <a:buAutoNum type="alphaLcParenR"/>
            </a:pPr>
            <a:endParaRPr lang="en-US" dirty="0"/>
          </a:p>
        </p:txBody>
      </p:sp>
      <p:pic>
        <p:nvPicPr>
          <p:cNvPr id="9" name="Obraz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23828" y="2204864"/>
            <a:ext cx="3096344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304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sz="2800" b="1" dirty="0">
                <a:solidFill>
                  <a:prstClr val="black"/>
                </a:solidFill>
              </a:rPr>
              <a:t>3. </a:t>
            </a:r>
            <a:r>
              <a:rPr lang="en-US" sz="2800" b="1" dirty="0" err="1" smtClean="0">
                <a:solidFill>
                  <a:prstClr val="black"/>
                </a:solidFill>
              </a:rPr>
              <a:t>Immagine</a:t>
            </a:r>
            <a:r>
              <a:rPr lang="en-US" sz="2800" b="1" dirty="0" smtClean="0">
                <a:solidFill>
                  <a:prstClr val="black"/>
                </a:solidFill>
              </a:rPr>
              <a:t>: </a:t>
            </a:r>
            <a:r>
              <a:rPr lang="en-US" sz="2800" b="1" dirty="0">
                <a:solidFill>
                  <a:prstClr val="black"/>
                </a:solidFill>
              </a:rPr>
              <a:t>Come fare </a:t>
            </a:r>
            <a:r>
              <a:rPr lang="en-US" sz="2800" b="1" dirty="0" err="1">
                <a:solidFill>
                  <a:prstClr val="black"/>
                </a:solidFill>
              </a:rPr>
              <a:t>una</a:t>
            </a:r>
            <a:r>
              <a:rPr lang="en-US" sz="2800" b="1" dirty="0">
                <a:solidFill>
                  <a:prstClr val="black"/>
                </a:solidFill>
              </a:rPr>
              <a:t> </a:t>
            </a:r>
            <a:r>
              <a:rPr lang="en-US" sz="2800" b="1" dirty="0" err="1">
                <a:solidFill>
                  <a:prstClr val="black"/>
                </a:solidFill>
              </a:rPr>
              <a:t>buona</a:t>
            </a:r>
            <a:r>
              <a:rPr lang="en-US" sz="2800" b="1" dirty="0">
                <a:solidFill>
                  <a:prstClr val="black"/>
                </a:solidFill>
              </a:rPr>
              <a:t> prima</a:t>
            </a:r>
            <a:br>
              <a:rPr lang="en-US" sz="2800" b="1" dirty="0">
                <a:solidFill>
                  <a:prstClr val="black"/>
                </a:solidFill>
              </a:rPr>
            </a:br>
            <a:r>
              <a:rPr lang="en-US" sz="2800" b="1" dirty="0">
                <a:solidFill>
                  <a:prstClr val="black"/>
                </a:solidFill>
              </a:rPr>
              <a:t> </a:t>
            </a:r>
            <a:r>
              <a:rPr lang="en-US" sz="2800" b="1" dirty="0" err="1">
                <a:solidFill>
                  <a:prstClr val="black"/>
                </a:solidFill>
              </a:rPr>
              <a:t>impressione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c) </a:t>
            </a:r>
            <a:r>
              <a:rPr lang="it-IT" dirty="0" smtClean="0"/>
              <a:t>Immagine</a:t>
            </a:r>
            <a:r>
              <a:rPr lang="pl-PL" dirty="0" smtClean="0"/>
              <a:t> 3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Obraz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13738" y="2508231"/>
            <a:ext cx="4716524" cy="351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094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b="1" dirty="0" smtClean="0"/>
              <a:t>4. </a:t>
            </a:r>
            <a:r>
              <a:rPr lang="en-US" sz="2800" b="1" dirty="0" err="1" smtClean="0"/>
              <a:t>Struttura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della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finestra</a:t>
            </a:r>
            <a:r>
              <a:rPr lang="en-US" sz="2800" b="1" dirty="0" smtClean="0"/>
              <a:t> di </a:t>
            </a:r>
            <a:r>
              <a:rPr lang="en-US" sz="2800" b="1" dirty="0" err="1" smtClean="0"/>
              <a:t>Johari</a:t>
            </a:r>
            <a:r>
              <a:rPr lang="en-US" sz="2800" b="1" dirty="0" smtClean="0"/>
              <a:t>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700808"/>
            <a:ext cx="6216364" cy="382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987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931224" cy="1143000"/>
          </a:xfrm>
        </p:spPr>
        <p:txBody>
          <a:bodyPr/>
          <a:lstStyle/>
          <a:p>
            <a:pPr lvl="0" algn="l"/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200" b="1" dirty="0" smtClean="0"/>
              <a:t>5. </a:t>
            </a:r>
            <a:r>
              <a:rPr lang="it-IT" sz="3200" b="1" dirty="0" smtClean="0"/>
              <a:t>Grafico di autovalutazione 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r>
              <a:rPr lang="en-US" sz="3200" b="1" dirty="0" smtClean="0"/>
              <a:t> </a:t>
            </a:r>
            <a:r>
              <a:rPr lang="en-US" sz="3200" b="1" dirty="0"/>
              <a:t>– </a:t>
            </a:r>
            <a:r>
              <a:rPr lang="en-US" sz="3200" b="1" dirty="0" smtClean="0"/>
              <a:t>dare e </a:t>
            </a:r>
            <a:r>
              <a:rPr lang="en-US" sz="3200" b="1" dirty="0" err="1" smtClean="0"/>
              <a:t>ricevere</a:t>
            </a:r>
            <a:r>
              <a:rPr lang="en-US" sz="3200" b="1" dirty="0" smtClean="0"/>
              <a:t> feedback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pl-PL" sz="4000" b="1" dirty="0"/>
              <a:t/>
            </a:r>
            <a:br>
              <a:rPr lang="pl-PL" sz="4000" b="1" dirty="0"/>
            </a:b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en-US" sz="2400" i="1" dirty="0" smtClean="0"/>
              <a:t>Per </a:t>
            </a:r>
            <a:r>
              <a:rPr lang="en-US" sz="2400" i="1" dirty="0" err="1" smtClean="0"/>
              <a:t>ogni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frase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seleziona</a:t>
            </a:r>
            <a:r>
              <a:rPr lang="en-US" sz="2400" i="1" dirty="0" smtClean="0"/>
              <a:t> “</a:t>
            </a:r>
            <a:r>
              <a:rPr lang="en-US" sz="2400" i="1" dirty="0" err="1" smtClean="0"/>
              <a:t>raramente</a:t>
            </a:r>
            <a:r>
              <a:rPr lang="en-US" sz="2400" i="1" dirty="0" smtClean="0"/>
              <a:t>”, “</a:t>
            </a:r>
            <a:r>
              <a:rPr lang="en-US" sz="2400" i="1" dirty="0" err="1" smtClean="0"/>
              <a:t>qualche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volta</a:t>
            </a:r>
            <a:r>
              <a:rPr lang="en-US" sz="2400" i="1" dirty="0" smtClean="0"/>
              <a:t>”, o “</a:t>
            </a:r>
            <a:r>
              <a:rPr lang="en-US" sz="2400" i="1" dirty="0" err="1" smtClean="0"/>
              <a:t>spesso</a:t>
            </a:r>
            <a:r>
              <a:rPr lang="en-US" sz="2400" i="1" dirty="0" smtClean="0"/>
              <a:t>” per </a:t>
            </a:r>
            <a:r>
              <a:rPr lang="en-US" sz="2400" i="1" dirty="0" err="1" smtClean="0"/>
              <a:t>indicare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quante</a:t>
            </a:r>
            <a:r>
              <a:rPr lang="en-US" sz="2400" i="1" dirty="0" smtClean="0"/>
              <a:t> volte </a:t>
            </a:r>
            <a:r>
              <a:rPr lang="en-US" sz="2400" i="1" dirty="0" err="1" smtClean="0"/>
              <a:t>utilizzi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il</a:t>
            </a:r>
            <a:r>
              <a:rPr lang="en-US" sz="2400" i="1" dirty="0"/>
              <a:t> </a:t>
            </a:r>
            <a:r>
              <a:rPr lang="en-US" sz="2400" i="1" dirty="0" err="1" smtClean="0"/>
              <a:t>comportamento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descritto</a:t>
            </a:r>
            <a:r>
              <a:rPr lang="en-US" sz="2400" i="1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196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it-IT" sz="2400" smtClean="0">
                <a:solidFill>
                  <a:prstClr val="black"/>
                </a:solidFill>
              </a:rPr>
              <a:t/>
            </a:r>
            <a:br>
              <a:rPr lang="it-IT" sz="2400" smtClean="0">
                <a:solidFill>
                  <a:prstClr val="black"/>
                </a:solidFill>
              </a:rPr>
            </a:br>
            <a:r>
              <a:rPr lang="it-IT" sz="2400" smtClean="0">
                <a:solidFill>
                  <a:prstClr val="black"/>
                </a:solidFill>
              </a:rPr>
              <a:t/>
            </a:r>
            <a:br>
              <a:rPr lang="it-IT" sz="2400" smtClean="0">
                <a:solidFill>
                  <a:prstClr val="black"/>
                </a:solidFill>
              </a:rPr>
            </a:br>
            <a:r>
              <a:rPr lang="it-IT" sz="3600" smtClean="0">
                <a:solidFill>
                  <a:prstClr val="black"/>
                </a:solidFill>
              </a:rPr>
              <a:t/>
            </a:r>
            <a:br>
              <a:rPr lang="it-IT" sz="3600" smtClean="0">
                <a:solidFill>
                  <a:prstClr val="black"/>
                </a:solidFill>
              </a:rPr>
            </a:br>
            <a:r>
              <a:rPr lang="it-IT" sz="3600" smtClean="0">
                <a:solidFill>
                  <a:prstClr val="black"/>
                </a:solidFill>
              </a:rPr>
              <a:t/>
            </a:r>
            <a:br>
              <a:rPr lang="it-IT" sz="3600" smtClean="0">
                <a:solidFill>
                  <a:prstClr val="black"/>
                </a:solidFill>
              </a:rPr>
            </a:br>
            <a:r>
              <a:rPr lang="it-IT" sz="3600" smtClean="0">
                <a:solidFill>
                  <a:prstClr val="black"/>
                </a:solidFill>
              </a:rPr>
              <a:t/>
            </a:r>
            <a:br>
              <a:rPr lang="it-IT" sz="3600" smtClean="0">
                <a:solidFill>
                  <a:prstClr val="black"/>
                </a:solidFill>
              </a:rPr>
            </a:br>
            <a:r>
              <a:rPr lang="it-IT" sz="3200" b="1" smtClean="0">
                <a:solidFill>
                  <a:prstClr val="black"/>
                </a:solidFill>
              </a:rPr>
              <a:t>5. Grafico di autovalutazione </a:t>
            </a:r>
            <a:br>
              <a:rPr lang="it-IT" sz="3200" b="1" smtClean="0">
                <a:solidFill>
                  <a:prstClr val="black"/>
                </a:solidFill>
              </a:rPr>
            </a:br>
            <a:r>
              <a:rPr lang="it-IT" sz="3200" b="1" smtClean="0">
                <a:solidFill>
                  <a:prstClr val="black"/>
                </a:solidFill>
              </a:rPr>
              <a:t> – dare e ricevere feedback </a:t>
            </a:r>
            <a:r>
              <a:rPr lang="it-IT" sz="3200" smtClean="0">
                <a:solidFill>
                  <a:prstClr val="black"/>
                </a:solidFill>
              </a:rPr>
              <a:t/>
            </a:r>
            <a:br>
              <a:rPr lang="it-IT" sz="3200" smtClean="0">
                <a:solidFill>
                  <a:prstClr val="black"/>
                </a:solidFill>
              </a:rPr>
            </a:br>
            <a:r>
              <a:rPr lang="it-IT" sz="4000" b="1" smtClean="0">
                <a:solidFill>
                  <a:prstClr val="black"/>
                </a:solidFill>
              </a:rPr>
              <a:t/>
            </a:r>
            <a:br>
              <a:rPr lang="it-IT" sz="4000" b="1" smtClean="0">
                <a:solidFill>
                  <a:prstClr val="black"/>
                </a:solidFill>
              </a:rPr>
            </a:br>
            <a:r>
              <a:rPr lang="it-IT" sz="4000" b="1" smtClean="0">
                <a:solidFill>
                  <a:prstClr val="black"/>
                </a:solidFill>
              </a:rPr>
              <a:t/>
            </a:r>
            <a:br>
              <a:rPr lang="it-IT" sz="4000" b="1" smtClean="0">
                <a:solidFill>
                  <a:prstClr val="black"/>
                </a:solidFill>
              </a:rPr>
            </a:br>
            <a:r>
              <a:rPr lang="it-IT" smtClean="0">
                <a:solidFill>
                  <a:prstClr val="black"/>
                </a:solidFill>
              </a:rPr>
              <a:t/>
            </a:r>
            <a:br>
              <a:rPr lang="it-IT" smtClean="0">
                <a:solidFill>
                  <a:prstClr val="black"/>
                </a:solidFill>
              </a:rPr>
            </a:br>
            <a:endParaRPr lang="it-IT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1453626"/>
              </p:ext>
            </p:extLst>
          </p:nvPr>
        </p:nvGraphicFramePr>
        <p:xfrm>
          <a:off x="827585" y="1268763"/>
          <a:ext cx="7128791" cy="5457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4022"/>
                <a:gridCol w="1449829"/>
                <a:gridCol w="1449829"/>
                <a:gridCol w="1445111"/>
              </a:tblGrid>
              <a:tr h="207554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Dare</a:t>
                      </a:r>
                      <a:r>
                        <a:rPr lang="en-US" sz="105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un feedback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7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Domanda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Raramente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Qualche</a:t>
                      </a:r>
                      <a:r>
                        <a:rPr lang="it-IT" sz="900" baseline="0" noProof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volta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Spesso</a:t>
                      </a:r>
                      <a:r>
                        <a:rPr lang="it-IT" sz="900" baseline="0" noProof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5747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1. Scelgo un tempo</a:t>
                      </a:r>
                      <a:r>
                        <a:rPr lang="it-IT" sz="900" baseline="0" noProof="0" smtClean="0">
                          <a:effectLst/>
                        </a:rPr>
                        <a:t> e un posto appropriato per dare un feedback.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6023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2. Tengo le mie emozioni sotto</a:t>
                      </a:r>
                      <a:r>
                        <a:rPr lang="it-IT" sz="900" baseline="0" noProof="0" smtClean="0">
                          <a:effectLst/>
                        </a:rPr>
                        <a:t> controllo, restando calmo e  perfino non comunicando.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6023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3. Fornisco informazioni precise e dettagliate sul</a:t>
                      </a:r>
                      <a:r>
                        <a:rPr lang="it-IT" sz="900" baseline="0" noProof="0" smtClean="0">
                          <a:effectLst/>
                        </a:rPr>
                        <a:t> comportamento o sulla performance di qualcuno.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dirty="0" smtClean="0">
                          <a:effectLst/>
                        </a:rPr>
                        <a:t> </a:t>
                      </a:r>
                      <a:endParaRPr lang="it-IT" sz="1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6023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4. Illustro l’impatto che le azioni</a:t>
                      </a:r>
                      <a:r>
                        <a:rPr lang="it-IT" sz="900" baseline="0" noProof="0" smtClean="0">
                          <a:effectLst/>
                        </a:rPr>
                        <a:t> hanno sulle persone, sulla squadra di lavoro o sull’organizzazione.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4015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5. Ascolto davvero le risposte di chi riceve i</a:t>
                      </a:r>
                      <a:r>
                        <a:rPr lang="it-IT" sz="900" baseline="0" noProof="0" smtClean="0">
                          <a:effectLst/>
                        </a:rPr>
                        <a:t> miei feedback.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6023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7. Mi ricordo di ringraziare</a:t>
                      </a:r>
                      <a:r>
                        <a:rPr lang="it-IT" sz="900" baseline="0" noProof="0" smtClean="0">
                          <a:effectLst/>
                        </a:rPr>
                        <a:t> e incoraggiare chi riceve I miei feedback.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6023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8. Fornisco imput necessari per lo sviluppo di piani</a:t>
                      </a:r>
                      <a:r>
                        <a:rPr lang="it-IT" sz="900" baseline="0" noProof="0" smtClean="0">
                          <a:effectLst/>
                        </a:rPr>
                        <a:t> d’azione per obiettivi comportamentali o lavorativi.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dirty="0" smtClean="0">
                          <a:effectLst/>
                        </a:rPr>
                        <a:t> </a:t>
                      </a:r>
                      <a:endParaRPr lang="it-IT" sz="1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4015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9. Mi concentro sui</a:t>
                      </a:r>
                      <a:r>
                        <a:rPr lang="it-IT" sz="900" baseline="0" noProof="0" smtClean="0">
                          <a:effectLst/>
                        </a:rPr>
                        <a:t> vari passaggi del processo di feedback per mantenere il dialogo attivo.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dirty="0" smtClean="0">
                          <a:effectLst/>
                        </a:rPr>
                        <a:t> </a:t>
                      </a:r>
                      <a:endParaRPr lang="it-IT" sz="1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  <a:tr h="6023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dirty="0" smtClean="0">
                          <a:effectLst/>
                        </a:rPr>
                        <a:t>10. Cerco di comprendere I feedback dal</a:t>
                      </a:r>
                      <a:r>
                        <a:rPr lang="it-IT" sz="900" baseline="0" noProof="0" dirty="0" smtClean="0">
                          <a:effectLst/>
                        </a:rPr>
                        <a:t> punto di vista delle altre persone e dal loro modo di comunicare. </a:t>
                      </a:r>
                      <a:endParaRPr lang="it-IT" sz="1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12" marR="5431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271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pl-PL" sz="2400" dirty="0">
                <a:solidFill>
                  <a:prstClr val="black"/>
                </a:solidFill>
              </a:rPr>
              <a:t/>
            </a:r>
            <a:br>
              <a:rPr lang="pl-PL" sz="2400" dirty="0">
                <a:solidFill>
                  <a:prstClr val="black"/>
                </a:solidFill>
              </a:rPr>
            </a:br>
            <a:r>
              <a:rPr lang="pl-PL" sz="2400" dirty="0">
                <a:solidFill>
                  <a:prstClr val="black"/>
                </a:solidFill>
              </a:rPr>
              <a:t/>
            </a:r>
            <a:br>
              <a:rPr lang="pl-PL" sz="2400" dirty="0">
                <a:solidFill>
                  <a:prstClr val="black"/>
                </a:solidFill>
              </a:rPr>
            </a:br>
            <a:r>
              <a:rPr lang="en-US" sz="3600" dirty="0">
                <a:solidFill>
                  <a:prstClr val="black"/>
                </a:solidFill>
              </a:rPr>
              <a:t/>
            </a:r>
            <a:br>
              <a:rPr lang="en-US" sz="3600" dirty="0">
                <a:solidFill>
                  <a:prstClr val="black"/>
                </a:solidFill>
              </a:rPr>
            </a:br>
            <a:r>
              <a:rPr lang="pl-PL" sz="3600" dirty="0">
                <a:solidFill>
                  <a:prstClr val="black"/>
                </a:solidFill>
              </a:rPr>
              <a:t/>
            </a:r>
            <a:br>
              <a:rPr lang="pl-PL" sz="3600" dirty="0">
                <a:solidFill>
                  <a:prstClr val="black"/>
                </a:solidFill>
              </a:rPr>
            </a:br>
            <a:r>
              <a:rPr lang="pl-PL" sz="3600" dirty="0">
                <a:solidFill>
                  <a:prstClr val="black"/>
                </a:solidFill>
              </a:rPr>
              <a:t/>
            </a:r>
            <a:br>
              <a:rPr lang="pl-PL" sz="3600" dirty="0">
                <a:solidFill>
                  <a:prstClr val="black"/>
                </a:solidFill>
              </a:rPr>
            </a:br>
            <a:r>
              <a:rPr lang="pl-PL" sz="3200" b="1" dirty="0">
                <a:solidFill>
                  <a:prstClr val="black"/>
                </a:solidFill>
              </a:rPr>
              <a:t>5. </a:t>
            </a:r>
            <a:r>
              <a:rPr lang="it-IT" sz="3200" b="1" dirty="0">
                <a:solidFill>
                  <a:prstClr val="black"/>
                </a:solidFill>
              </a:rPr>
              <a:t>Grafico di autovalutazione </a:t>
            </a:r>
            <a:r>
              <a:rPr lang="pl-PL" sz="3200" b="1" dirty="0">
                <a:solidFill>
                  <a:prstClr val="black"/>
                </a:solidFill>
              </a:rPr>
              <a:t/>
            </a:r>
            <a:br>
              <a:rPr lang="pl-PL" sz="3200" b="1" dirty="0">
                <a:solidFill>
                  <a:prstClr val="black"/>
                </a:solidFill>
              </a:rPr>
            </a:br>
            <a:r>
              <a:rPr lang="en-US" sz="3200" b="1" dirty="0">
                <a:solidFill>
                  <a:prstClr val="black"/>
                </a:solidFill>
              </a:rPr>
              <a:t> – dare e </a:t>
            </a:r>
            <a:r>
              <a:rPr lang="en-US" sz="3200" b="1" dirty="0" err="1">
                <a:solidFill>
                  <a:prstClr val="black"/>
                </a:solidFill>
              </a:rPr>
              <a:t>ricevere</a:t>
            </a:r>
            <a:r>
              <a:rPr lang="en-US" sz="3200" b="1" dirty="0">
                <a:solidFill>
                  <a:prstClr val="black"/>
                </a:solidFill>
              </a:rPr>
              <a:t> feedback </a:t>
            </a:r>
            <a:r>
              <a:rPr lang="en-US" sz="3200" dirty="0">
                <a:solidFill>
                  <a:prstClr val="black"/>
                </a:solidFill>
              </a:rPr>
              <a:t/>
            </a:r>
            <a:br>
              <a:rPr lang="en-US" sz="3200" dirty="0">
                <a:solidFill>
                  <a:prstClr val="black"/>
                </a:solidFill>
              </a:rPr>
            </a:br>
            <a:r>
              <a:rPr lang="pl-PL" sz="4000" b="1" dirty="0">
                <a:solidFill>
                  <a:prstClr val="black"/>
                </a:solidFill>
              </a:rPr>
              <a:t/>
            </a:r>
            <a:br>
              <a:rPr lang="pl-PL" sz="4000" b="1" dirty="0">
                <a:solidFill>
                  <a:prstClr val="black"/>
                </a:solidFill>
              </a:rPr>
            </a:br>
            <a:r>
              <a:rPr lang="pl-PL" sz="4000" b="1" dirty="0">
                <a:solidFill>
                  <a:prstClr val="black"/>
                </a:solidFill>
              </a:rPr>
              <a:t/>
            </a:r>
            <a:br>
              <a:rPr lang="pl-PL" sz="4000" b="1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endParaRPr lang="en-US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8295288"/>
              </p:ext>
            </p:extLst>
          </p:nvPr>
        </p:nvGraphicFramePr>
        <p:xfrm>
          <a:off x="755576" y="1401228"/>
          <a:ext cx="6696743" cy="57166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5293"/>
                <a:gridCol w="1361961"/>
                <a:gridCol w="1361961"/>
                <a:gridCol w="1357528"/>
              </a:tblGrid>
              <a:tr h="20023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 smtClean="0">
                          <a:effectLst/>
                        </a:rPr>
                        <a:t>Ricevere</a:t>
                      </a:r>
                      <a:r>
                        <a:rPr lang="en-US" sz="900" baseline="0" dirty="0" smtClean="0">
                          <a:effectLst/>
                        </a:rPr>
                        <a:t> un 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>
                          <a:effectLst/>
                        </a:rPr>
                        <a:t>feedback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2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Domanda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Raramente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Qualche</a:t>
                      </a:r>
                      <a:r>
                        <a:rPr lang="en-US" sz="9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volta</a:t>
                      </a:r>
                      <a:r>
                        <a:rPr lang="en-US" sz="9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Spesso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400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1. Ascolto</a:t>
                      </a:r>
                      <a:r>
                        <a:rPr lang="it-IT" sz="900" baseline="0" noProof="0" smtClean="0">
                          <a:effectLst/>
                        </a:rPr>
                        <a:t> davvero cosa le persone hanno da dire.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400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2. Mantengo</a:t>
                      </a:r>
                      <a:r>
                        <a:rPr lang="it-IT" sz="900" baseline="0" noProof="0" smtClean="0">
                          <a:effectLst/>
                        </a:rPr>
                        <a:t> i feedback nella giusta prospettiva e non ho reazioni esagrate. 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400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3. Cerco di imparare</a:t>
                      </a:r>
                      <a:r>
                        <a:rPr lang="it-IT" sz="900" baseline="0" noProof="0" smtClean="0">
                          <a:effectLst/>
                        </a:rPr>
                        <a:t> da tutti I feedback, anche da quelli molto piccoli.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6006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4. Sono intenzionato ad imparare dalle domande o dai commenti alle</a:t>
                      </a:r>
                      <a:r>
                        <a:rPr lang="it-IT" sz="900" baseline="0" noProof="0" smtClean="0">
                          <a:effectLst/>
                        </a:rPr>
                        <a:t> mie perfonrmance o sul mio comportamento.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6006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5. Piuttosto che evitare I feedback, provo a trasformare</a:t>
                      </a:r>
                      <a:r>
                        <a:rPr lang="it-IT" sz="900" baseline="0" noProof="0" smtClean="0">
                          <a:effectLst/>
                        </a:rPr>
                        <a:t> ciascuno di essi in un incontro utile .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400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6. Accetto di I</a:t>
                      </a:r>
                      <a:r>
                        <a:rPr lang="it-IT" sz="900" baseline="0" noProof="0" smtClean="0">
                          <a:effectLst/>
                        </a:rPr>
                        <a:t> consigli sul reindirizzaere o rinforzare un lavoro, invece di denigrarli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6006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7.Accetto le responsabilità</a:t>
                      </a:r>
                      <a:r>
                        <a:rPr lang="it-IT" sz="900" baseline="0" noProof="0" smtClean="0">
                          <a:effectLst/>
                        </a:rPr>
                        <a:t> del mio ruolo nel raggiungere obiettivi individuali, di squadra e di organizzazione.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6006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8.Accetto la responsabilità</a:t>
                      </a:r>
                      <a:r>
                        <a:rPr lang="it-IT" sz="900" baseline="0" noProof="0" smtClean="0">
                          <a:effectLst/>
                        </a:rPr>
                        <a:t> di cercare soluizioni ai problemi comportamentali e relativi al lavoro, che possono minacciare il raqggiungimento degli obiettivi. </a:t>
                      </a:r>
                      <a:r>
                        <a:rPr lang="it-IT" sz="900" noProof="0" smtClean="0">
                          <a:effectLst/>
                        </a:rPr>
                        <a:t>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6006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9. Accetto</a:t>
                      </a:r>
                      <a:r>
                        <a:rPr lang="it-IT" sz="900" baseline="0" noProof="0" smtClean="0">
                          <a:effectLst/>
                        </a:rPr>
                        <a:t> la responsabilità di tenere per me le mie emozioni durante le discussioni di feedback.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  <a:tr h="400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10. Sono pronto</a:t>
                      </a:r>
                      <a:r>
                        <a:rPr lang="it-IT" sz="900" baseline="0" noProof="0" smtClean="0">
                          <a:effectLst/>
                        </a:rPr>
                        <a:t> ad ascoltare e imparare da ogni sessione di feedback. 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900" noProof="0" smtClean="0">
                          <a:effectLst/>
                        </a:rPr>
                        <a:t> </a:t>
                      </a:r>
                      <a:endParaRPr lang="it-I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88" marR="5028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0882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064896" cy="1440160"/>
          </a:xfrm>
        </p:spPr>
        <p:txBody>
          <a:bodyPr/>
          <a:lstStyle/>
          <a:p>
            <a:pPr lvl="0" algn="l"/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2800" b="1" dirty="0" smtClean="0"/>
              <a:t>1. Esercizio – Modello delle 4 orecchie di </a:t>
            </a:r>
            <a:r>
              <a:rPr lang="it-IT" sz="2800" b="1" dirty="0" smtClean="0"/>
              <a:t>Schulz </a:t>
            </a:r>
            <a:r>
              <a:rPr lang="it-IT" sz="2800" b="1" dirty="0" smtClean="0"/>
              <a:t>von Thun’s</a:t>
            </a:r>
            <a:r>
              <a:rPr lang="it-IT" sz="3200" b="1" dirty="0" smtClean="0"/>
              <a:t/>
            </a:r>
            <a:br>
              <a:rPr lang="it-IT" sz="3200" b="1" dirty="0" smtClean="0"/>
            </a:br>
            <a:r>
              <a:rPr lang="it-IT" sz="3200" b="1" dirty="0" smtClean="0"/>
              <a:t> 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buFont typeface="+mj-lt"/>
              <a:buAutoNum type="alphaLcParenR"/>
            </a:pPr>
            <a:r>
              <a:rPr lang="it-IT" b="1" dirty="0" smtClean="0"/>
              <a:t>Orecchio 1: Contenuto </a:t>
            </a:r>
            <a:endParaRPr lang="it-IT" dirty="0" smtClean="0"/>
          </a:p>
          <a:p>
            <a:r>
              <a:rPr lang="it-IT" sz="2400" dirty="0" smtClean="0"/>
              <a:t>A prima vista, ascoltare semplicemente il contenuto di un messaggio  sembra essere la soluzione migliore per una comprensione corretta. Ma è vero? Osservate l’immagine e provate a rispondere alle seguenti domande</a:t>
            </a:r>
            <a:r>
              <a:rPr lang="it-IT" sz="2400" dirty="0" smtClean="0"/>
              <a:t>:</a:t>
            </a:r>
          </a:p>
          <a:p>
            <a:pPr>
              <a:buNone/>
            </a:pPr>
            <a:endParaRPr lang="it-IT" sz="1400" dirty="0" smtClean="0"/>
          </a:p>
          <a:p>
            <a:pPr marL="0" indent="0"/>
            <a:r>
              <a:rPr lang="it-IT" sz="2000" i="1" dirty="0" smtClean="0"/>
              <a:t>Cosa </a:t>
            </a:r>
            <a:r>
              <a:rPr lang="it-IT" sz="2000" i="1" dirty="0" smtClean="0"/>
              <a:t>accade quando le persone ascoltano soltanto il contenuto? </a:t>
            </a:r>
          </a:p>
          <a:p>
            <a:pPr marL="0" indent="0"/>
            <a:r>
              <a:rPr lang="it-IT" sz="2000" i="1" dirty="0" smtClean="0"/>
              <a:t>Conoscete </a:t>
            </a:r>
            <a:r>
              <a:rPr lang="it-IT" sz="2000" i="1" dirty="0" smtClean="0"/>
              <a:t>persone che hanno una forte tendenza ad ascoltare unicamente il contenuto di un </a:t>
            </a:r>
            <a:r>
              <a:rPr lang="it-IT" sz="2000" i="1" dirty="0" smtClean="0"/>
              <a:t>messaggio?</a:t>
            </a:r>
            <a:endParaRPr lang="it-IT" sz="2000" dirty="0" smtClean="0"/>
          </a:p>
          <a:p>
            <a:pPr marL="0" indent="0"/>
            <a:r>
              <a:rPr lang="it-IT" sz="2000" i="1" dirty="0" smtClean="0"/>
              <a:t>Come </a:t>
            </a:r>
            <a:r>
              <a:rPr lang="it-IT" sz="2000" i="1" dirty="0" smtClean="0"/>
              <a:t>vi sentite quando comunicate con queste persone?</a:t>
            </a:r>
            <a:endParaRPr lang="it-IT" sz="2000" dirty="0" smtClean="0"/>
          </a:p>
          <a:p>
            <a:pPr marL="0" lv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571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b="1" dirty="0" smtClean="0"/>
              <a:t>1. Esercizio – Modello delle 4 orecchie di </a:t>
            </a:r>
            <a:br>
              <a:rPr lang="it-IT" sz="2800" b="1" dirty="0" smtClean="0"/>
            </a:br>
            <a:r>
              <a:rPr lang="it-IT" sz="2800" b="1" dirty="0" smtClean="0"/>
              <a:t> Schulz von Thun’s</a:t>
            </a:r>
            <a:br>
              <a:rPr lang="it-IT" sz="2800" b="1" dirty="0" smtClean="0"/>
            </a:br>
            <a:r>
              <a:rPr lang="it-IT" sz="2800" b="1" dirty="0" smtClean="0"/>
              <a:t> 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it-IT" sz="2800" dirty="0"/>
          </a:p>
        </p:txBody>
      </p:sp>
      <p:pic>
        <p:nvPicPr>
          <p:cNvPr id="8" name="Obraz 7" descr="C:\Users\magdalenaskowronska\Desktop\par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17307"/>
            <a:ext cx="4739338" cy="53644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6804248" y="2708920"/>
            <a:ext cx="20778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it-IT" i="1" dirty="0" smtClean="0">
                <a:latin typeface="+mj-lt"/>
              </a:rPr>
              <a:t>Le stelle sono così brillanti!</a:t>
            </a:r>
          </a:p>
          <a:p>
            <a:pPr marL="171450" indent="-171450">
              <a:buFontTx/>
              <a:buChar char="-"/>
            </a:pPr>
            <a:endParaRPr lang="it-IT" i="1" dirty="0">
              <a:latin typeface="+mj-lt"/>
            </a:endParaRPr>
          </a:p>
          <a:p>
            <a:pPr marL="171450" indent="-171450">
              <a:buFontTx/>
              <a:buChar char="-"/>
            </a:pPr>
            <a:r>
              <a:rPr lang="it-IT" i="1" dirty="0" smtClean="0">
                <a:latin typeface="+mj-lt"/>
              </a:rPr>
              <a:t>Le stelle non brillano! È solo la luce che divide i livelli dell’atmosfera</a:t>
            </a:r>
            <a:r>
              <a:rPr lang="it-IT" sz="1200" dirty="0" smtClean="0"/>
              <a:t>!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xmlns="" val="307826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b="1" dirty="0" smtClean="0"/>
              <a:t>1. Esercizio – Modello delle 4 orecchie di </a:t>
            </a:r>
            <a:br>
              <a:rPr lang="it-IT" sz="2800" b="1" dirty="0" smtClean="0"/>
            </a:br>
            <a:r>
              <a:rPr lang="it-IT" sz="2800" b="1" dirty="0" smtClean="0"/>
              <a:t> Schulz von Thun’s</a:t>
            </a:r>
            <a:br>
              <a:rPr lang="it-IT" sz="2800" b="1" dirty="0" smtClean="0"/>
            </a:br>
            <a:r>
              <a:rPr lang="it-IT" sz="2800" b="1" dirty="0" smtClean="0"/>
              <a:t> 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it-IT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buFont typeface="+mj-lt"/>
              <a:buAutoNum type="alphaLcParenR" startAt="2"/>
            </a:pPr>
            <a:r>
              <a:rPr lang="it-IT" b="1" dirty="0" smtClean="0"/>
              <a:t>Orecchio 2: Rivelazione di sé</a:t>
            </a:r>
          </a:p>
          <a:p>
            <a:pPr>
              <a:buNone/>
            </a:pPr>
            <a:r>
              <a:rPr lang="it-IT" sz="2000" dirty="0" smtClean="0"/>
              <a:t>(Una madre guarda nella stanza disordinata del figlio)</a:t>
            </a:r>
          </a:p>
          <a:p>
            <a:r>
              <a:rPr lang="it-IT" sz="2000" dirty="0" smtClean="0"/>
              <a:t>Madre: “è un casino!! Sei uno sciattone!! Come fai a vivere in questa confusione?” </a:t>
            </a:r>
          </a:p>
          <a:p>
            <a:r>
              <a:rPr lang="it-IT" sz="2000" dirty="0" smtClean="0"/>
              <a:t>Figlio: “Hai avuto una brutta giornata in ufficio, mamma?”</a:t>
            </a:r>
          </a:p>
          <a:p>
            <a:r>
              <a:rPr lang="it-IT" sz="2000" dirty="0" smtClean="0"/>
              <a:t>Osservate </a:t>
            </a:r>
            <a:r>
              <a:rPr lang="it-IT" sz="2000" dirty="0" smtClean="0"/>
              <a:t>l’immagine e rispondete alle seguenti domande:</a:t>
            </a:r>
          </a:p>
          <a:p>
            <a:pPr lvl="1"/>
            <a:r>
              <a:rPr lang="it-IT" sz="1800" i="1" dirty="0" smtClean="0"/>
              <a:t>Qual è il vantaggio del ragazzo nell’interpretare le affermazioni della madre in quel modo? </a:t>
            </a:r>
            <a:endParaRPr lang="it-IT" sz="1800" dirty="0" smtClean="0"/>
          </a:p>
          <a:p>
            <a:pPr lvl="1"/>
            <a:r>
              <a:rPr lang="it-IT" sz="1800" i="1" dirty="0" smtClean="0"/>
              <a:t>In che modo la madre potrebbe formulare le frasi per fare in modo che l’orecchio della rivelazione di sé del figlio le percepisca in maniera corretta? </a:t>
            </a:r>
            <a:endParaRPr lang="it-IT" sz="1800" dirty="0" smtClean="0"/>
          </a:p>
          <a:p>
            <a:pPr lvl="1"/>
            <a:r>
              <a:rPr lang="it-IT" sz="1800" i="1" dirty="0" smtClean="0"/>
              <a:t>Conoscete qualcuno con una forte tendenza a interpretare a modo proprio durante la comunicazione? 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98682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pl-PL" sz="3200" dirty="0"/>
              <a:t/>
            </a:r>
            <a:br>
              <a:rPr lang="pl-PL" sz="3200" dirty="0"/>
            </a:br>
            <a:r>
              <a:rPr lang="it-IT" sz="3200" dirty="0"/>
              <a:t/>
            </a:r>
            <a:br>
              <a:rPr lang="it-IT" sz="3200" dirty="0"/>
            </a:br>
            <a:r>
              <a:rPr lang="pl-PL" sz="2800" b="1" dirty="0"/>
              <a:t>1. </a:t>
            </a:r>
            <a:r>
              <a:rPr lang="en-US" sz="2800" b="1" dirty="0"/>
              <a:t>Esercizio – Modello delle 4 orecchie di </a:t>
            </a:r>
            <a:br>
              <a:rPr lang="en-US" sz="2800" b="1" dirty="0"/>
            </a:br>
            <a:r>
              <a:rPr lang="en-US" sz="2800" b="1" dirty="0"/>
              <a:t> Schulz von Thun’s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en-US" sz="3200" b="1" dirty="0"/>
              <a:t> 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  <p:pic>
        <p:nvPicPr>
          <p:cNvPr id="8" name="Obraz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7416824" cy="435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037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pl-PL" sz="3200" dirty="0"/>
              <a:t/>
            </a:r>
            <a:br>
              <a:rPr lang="pl-PL" sz="3200" dirty="0"/>
            </a:br>
            <a:r>
              <a:rPr lang="it-IT" sz="3200" dirty="0"/>
              <a:t/>
            </a:r>
            <a:br>
              <a:rPr lang="it-IT" sz="3200" dirty="0"/>
            </a:br>
            <a:r>
              <a:rPr lang="pl-PL" sz="2800" b="1" dirty="0"/>
              <a:t>1. </a:t>
            </a:r>
            <a:r>
              <a:rPr lang="en-US" sz="2800" b="1" dirty="0" err="1"/>
              <a:t>Esercizio</a:t>
            </a:r>
            <a:r>
              <a:rPr lang="en-US" sz="2800" b="1" dirty="0"/>
              <a:t> – </a:t>
            </a:r>
            <a:r>
              <a:rPr lang="en-US" sz="2800" b="1" dirty="0" err="1"/>
              <a:t>Modello</a:t>
            </a:r>
            <a:r>
              <a:rPr lang="en-US" sz="2800" b="1" dirty="0"/>
              <a:t> </a:t>
            </a:r>
            <a:r>
              <a:rPr lang="en-US" sz="2800" b="1" dirty="0" err="1"/>
              <a:t>delle</a:t>
            </a:r>
            <a:r>
              <a:rPr lang="en-US" sz="2800" b="1" dirty="0"/>
              <a:t> 4 </a:t>
            </a:r>
            <a:r>
              <a:rPr lang="en-US" sz="2800" b="1" dirty="0" err="1"/>
              <a:t>orecchie</a:t>
            </a:r>
            <a:r>
              <a:rPr lang="en-US" sz="2800" b="1" dirty="0"/>
              <a:t> di </a:t>
            </a:r>
            <a:br>
              <a:rPr lang="en-US" sz="2800" b="1" dirty="0"/>
            </a:br>
            <a:r>
              <a:rPr lang="en-US" sz="2800" b="1" dirty="0"/>
              <a:t> Schulz von </a:t>
            </a:r>
            <a:r>
              <a:rPr lang="en-US" sz="2800" b="1" dirty="0" err="1"/>
              <a:t>Thun’s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en-US" sz="3200" b="1" dirty="0"/>
              <a:t> 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buFont typeface="+mj-lt"/>
              <a:buAutoNum type="alphaLcParenR" startAt="3"/>
            </a:pPr>
            <a:r>
              <a:rPr lang="it-IT" b="1" dirty="0" smtClean="0"/>
              <a:t>Orecchio </a:t>
            </a:r>
            <a:r>
              <a:rPr lang="it-IT" b="1" dirty="0" smtClean="0"/>
              <a:t>3: Relazione  </a:t>
            </a:r>
            <a:endParaRPr lang="it-IT" dirty="0" smtClean="0"/>
          </a:p>
          <a:p>
            <a:r>
              <a:rPr lang="it-IT" sz="2800" b="1" dirty="0" smtClean="0"/>
              <a:t> </a:t>
            </a:r>
            <a:r>
              <a:rPr lang="it-IT" sz="2800" dirty="0" smtClean="0"/>
              <a:t>Osservate l’immagine e rispondete alle domande. </a:t>
            </a:r>
          </a:p>
          <a:p>
            <a:pPr lvl="1"/>
            <a:r>
              <a:rPr lang="it-IT" sz="2400" i="1" dirty="0" smtClean="0"/>
              <a:t>Cosa accade in questa scena? </a:t>
            </a:r>
            <a:endParaRPr lang="it-IT" sz="2400" dirty="0" smtClean="0"/>
          </a:p>
          <a:p>
            <a:pPr lvl="1"/>
            <a:r>
              <a:rPr lang="it-IT" sz="2400" i="1" dirty="0" smtClean="0"/>
              <a:t>Che tipo di problema avrà la coppia se la donna ascolta esclusivamente con l’orecchio di relazione? </a:t>
            </a:r>
            <a:endParaRPr lang="it-IT" sz="2400" dirty="0" smtClean="0"/>
          </a:p>
          <a:p>
            <a:pPr lvl="1"/>
            <a:r>
              <a:rPr lang="it-IT" sz="2400" i="1" dirty="0" smtClean="0"/>
              <a:t>Ricordate alcune situazioni in cui avete avuto un forte orecchio di relazione? Cosa è accaduto? Come avete risolto la situazione?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24692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pl-PL" sz="3200" dirty="0"/>
              <a:t/>
            </a:r>
            <a:br>
              <a:rPr lang="pl-PL" sz="3200" dirty="0"/>
            </a:br>
            <a:r>
              <a:rPr lang="it-IT" sz="3200" dirty="0"/>
              <a:t/>
            </a:r>
            <a:br>
              <a:rPr lang="it-IT" sz="3200" dirty="0"/>
            </a:br>
            <a:r>
              <a:rPr lang="pl-PL" sz="2800" b="1" dirty="0"/>
              <a:t>1. </a:t>
            </a:r>
            <a:r>
              <a:rPr lang="en-US" sz="2800" b="1" dirty="0" err="1"/>
              <a:t>Esercizio</a:t>
            </a:r>
            <a:r>
              <a:rPr lang="en-US" sz="2800" b="1" dirty="0"/>
              <a:t> – </a:t>
            </a:r>
            <a:r>
              <a:rPr lang="en-US" sz="2800" b="1" dirty="0" err="1"/>
              <a:t>Modello</a:t>
            </a:r>
            <a:r>
              <a:rPr lang="en-US" sz="2800" b="1" dirty="0"/>
              <a:t> </a:t>
            </a:r>
            <a:r>
              <a:rPr lang="en-US" sz="2800" b="1" dirty="0" err="1"/>
              <a:t>delle</a:t>
            </a:r>
            <a:r>
              <a:rPr lang="en-US" sz="2800" b="1" dirty="0"/>
              <a:t> 4 </a:t>
            </a:r>
            <a:r>
              <a:rPr lang="en-US" sz="2800" b="1" dirty="0" err="1"/>
              <a:t>orecchie</a:t>
            </a:r>
            <a:r>
              <a:rPr lang="en-US" sz="2800" b="1" dirty="0"/>
              <a:t> di </a:t>
            </a:r>
            <a:br>
              <a:rPr lang="en-US" sz="2800" b="1" dirty="0"/>
            </a:br>
            <a:r>
              <a:rPr lang="en-US" sz="2800" b="1" dirty="0"/>
              <a:t> Schulz von </a:t>
            </a:r>
            <a:r>
              <a:rPr lang="en-US" sz="2800" b="1" dirty="0" err="1"/>
              <a:t>Thun’s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en-US" sz="3200" b="1" dirty="0"/>
              <a:t> 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  <p:pic>
        <p:nvPicPr>
          <p:cNvPr id="6" name="Obraz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2346" y="1260710"/>
            <a:ext cx="5701822" cy="4184514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6208712" y="2379614"/>
            <a:ext cx="26117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i="1" dirty="0" smtClean="0">
                <a:solidFill>
                  <a:prstClr val="black"/>
                </a:solidFill>
                <a:latin typeface="Calibri"/>
              </a:rPr>
              <a:t>-Cosa sono queste cose verdi</a:t>
            </a:r>
            <a:r>
              <a:rPr lang="it-IT" i="1" dirty="0" smtClean="0">
                <a:solidFill>
                  <a:prstClr val="black"/>
                </a:solidFill>
                <a:latin typeface="Calibri"/>
              </a:rPr>
              <a:t>?</a:t>
            </a:r>
            <a:endParaRPr lang="it-IT" i="1" dirty="0" smtClean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it-IT" i="1" dirty="0" smtClean="0">
                <a:solidFill>
                  <a:prstClr val="black"/>
                </a:solidFill>
                <a:latin typeface="Calibri"/>
              </a:rPr>
              <a:t>-Se non ti piace il mio cibo </a:t>
            </a:r>
          </a:p>
          <a:p>
            <a:pPr lvl="0"/>
            <a:r>
              <a:rPr lang="it-IT" i="1" dirty="0" smtClean="0">
                <a:solidFill>
                  <a:prstClr val="black"/>
                </a:solidFill>
                <a:latin typeface="Calibri"/>
              </a:rPr>
              <a:t> Puoi andare a mangiare da </a:t>
            </a:r>
            <a:r>
              <a:rPr lang="it-IT" i="1" dirty="0" smtClean="0">
                <a:solidFill>
                  <a:prstClr val="black"/>
                </a:solidFill>
                <a:latin typeface="Calibri"/>
              </a:rPr>
              <a:t> tua </a:t>
            </a:r>
            <a:r>
              <a:rPr lang="it-IT" i="1" dirty="0" smtClean="0">
                <a:solidFill>
                  <a:prstClr val="black"/>
                </a:solidFill>
                <a:latin typeface="Calibri"/>
              </a:rPr>
              <a:t>madre</a:t>
            </a:r>
            <a:endParaRPr lang="it-IT" i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64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it-IT" sz="3200" smtClean="0"/>
              <a:t/>
            </a:r>
            <a:br>
              <a:rPr lang="it-IT" sz="3200" smtClean="0"/>
            </a:br>
            <a:r>
              <a:rPr lang="it-IT" sz="3200" smtClean="0"/>
              <a:t/>
            </a:r>
            <a:br>
              <a:rPr lang="it-IT" sz="3200" smtClean="0"/>
            </a:br>
            <a:r>
              <a:rPr lang="it-IT" sz="3200" smtClean="0"/>
              <a:t/>
            </a:r>
            <a:br>
              <a:rPr lang="it-IT" sz="3200" smtClean="0"/>
            </a:br>
            <a:r>
              <a:rPr lang="it-IT" sz="2800" b="1" smtClean="0"/>
              <a:t>1. Esercizio – Modello delle 4 orecchie di </a:t>
            </a:r>
            <a:br>
              <a:rPr lang="it-IT" sz="2800" b="1" smtClean="0"/>
            </a:br>
            <a:r>
              <a:rPr lang="it-IT" sz="2800" b="1" smtClean="0"/>
              <a:t> Schulz von Thun’s</a:t>
            </a:r>
            <a:r>
              <a:rPr lang="it-IT" sz="3200" b="1" smtClean="0"/>
              <a:t/>
            </a:r>
            <a:br>
              <a:rPr lang="it-IT" sz="3200" b="1" smtClean="0"/>
            </a:br>
            <a:r>
              <a:rPr lang="it-IT" sz="3200" b="1" smtClean="0"/>
              <a:t> </a:t>
            </a:r>
            <a:r>
              <a:rPr lang="it-IT" sz="3200" smtClean="0"/>
              <a:t/>
            </a:r>
            <a:br>
              <a:rPr lang="it-IT" sz="3200" smtClean="0"/>
            </a:br>
            <a:r>
              <a:rPr lang="it-IT" smtClean="0"/>
              <a:t/>
            </a:r>
            <a:br>
              <a:rPr lang="it-IT" smtClean="0"/>
            </a:br>
            <a:endParaRPr lang="it-IT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pPr marL="971550" lvl="1" indent="-514350">
              <a:buFont typeface="+mj-lt"/>
              <a:buAutoNum type="alphaLcParenR" startAt="4"/>
            </a:pPr>
            <a:r>
              <a:rPr lang="it-IT" b="1" dirty="0" smtClean="0"/>
              <a:t>Orecchio 4: Appello</a:t>
            </a:r>
            <a:endParaRPr lang="it-IT" dirty="0" smtClean="0"/>
          </a:p>
          <a:p>
            <a:r>
              <a:rPr lang="it-IT" dirty="0" smtClean="0"/>
              <a:t> o</a:t>
            </a:r>
            <a:r>
              <a:rPr lang="it-IT" sz="2800" dirty="0" smtClean="0"/>
              <a:t>sservate l’immagine e rispondete alle domande.</a:t>
            </a:r>
          </a:p>
          <a:p>
            <a:pPr lvl="1"/>
            <a:r>
              <a:rPr lang="it-IT" sz="2400" i="1" dirty="0" smtClean="0"/>
              <a:t>Cosa succederebbe alle persone che tendono ad interpretare appelli in ogni conversazione? E come reagirebbe l’altra persona coinvolta?  </a:t>
            </a:r>
            <a:endParaRPr lang="it-IT" sz="2400" dirty="0" smtClean="0"/>
          </a:p>
          <a:p>
            <a:pPr lvl="1"/>
            <a:r>
              <a:rPr lang="it-IT" sz="2400" i="1" dirty="0" smtClean="0"/>
              <a:t>Conoscete persone che hanno un forte orecchio di appello? </a:t>
            </a:r>
            <a:endParaRPr lang="it-IT" sz="2400" dirty="0" smtClean="0"/>
          </a:p>
          <a:p>
            <a:pPr lvl="1"/>
            <a:r>
              <a:rPr lang="it-IT" sz="2400" i="1" dirty="0" smtClean="0"/>
              <a:t>In che modo potete proteggervi dall’avere un forte orecchio di appello? </a:t>
            </a: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141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pl-PL" sz="2800" b="1" dirty="0"/>
              <a:t>1. </a:t>
            </a:r>
            <a:r>
              <a:rPr lang="en-US" sz="2800" b="1" dirty="0" err="1"/>
              <a:t>Esercizio</a:t>
            </a:r>
            <a:r>
              <a:rPr lang="en-US" sz="2800" b="1" dirty="0"/>
              <a:t> – </a:t>
            </a:r>
            <a:r>
              <a:rPr lang="en-US" sz="2800" b="1" dirty="0" err="1"/>
              <a:t>Modello</a:t>
            </a:r>
            <a:r>
              <a:rPr lang="en-US" sz="2800" b="1" dirty="0"/>
              <a:t> </a:t>
            </a:r>
            <a:r>
              <a:rPr lang="en-US" sz="2800" b="1" dirty="0" err="1"/>
              <a:t>delle</a:t>
            </a:r>
            <a:r>
              <a:rPr lang="en-US" sz="2800" b="1" dirty="0"/>
              <a:t> 4 </a:t>
            </a:r>
            <a:r>
              <a:rPr lang="en-US" sz="2800" b="1" dirty="0" err="1"/>
              <a:t>orecchie</a:t>
            </a:r>
            <a:r>
              <a:rPr lang="en-US" sz="2800" b="1" dirty="0"/>
              <a:t> di </a:t>
            </a:r>
            <a:br>
              <a:rPr lang="en-US" sz="2800" b="1" dirty="0"/>
            </a:br>
            <a:r>
              <a:rPr lang="en-US" sz="2800" b="1" dirty="0"/>
              <a:t> Schulz von </a:t>
            </a:r>
            <a:r>
              <a:rPr lang="en-US" sz="2800" b="1" dirty="0" err="1"/>
              <a:t>Thun’s</a:t>
            </a:r>
            <a:endParaRPr lang="en-US" sz="2800" dirty="0"/>
          </a:p>
        </p:txBody>
      </p:sp>
      <p:pic>
        <p:nvPicPr>
          <p:cNvPr id="8" name="Obraz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4896544" cy="442414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6372200" y="1916832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latin typeface="+mn-lt"/>
              </a:rPr>
              <a:t>-C’è dell’altro caffè?</a:t>
            </a:r>
          </a:p>
          <a:p>
            <a:endParaRPr lang="it-IT" i="1" dirty="0">
              <a:latin typeface="+mn-lt"/>
            </a:endParaRPr>
          </a:p>
          <a:p>
            <a:r>
              <a:rPr lang="it-IT" i="1" dirty="0" smtClean="0">
                <a:latin typeface="+mn-lt"/>
              </a:rPr>
              <a:t>-Vado </a:t>
            </a:r>
            <a:r>
              <a:rPr lang="it-IT" i="1" dirty="0" smtClean="0">
                <a:latin typeface="+mn-lt"/>
              </a:rPr>
              <a:t>immediatamente </a:t>
            </a:r>
            <a:r>
              <a:rPr lang="it-IT" i="1" dirty="0" smtClean="0">
                <a:latin typeface="+mn-lt"/>
              </a:rPr>
              <a:t>a prepararlo</a:t>
            </a:r>
            <a:endParaRPr lang="it-IT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1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8987</TotalTime>
  <Words>665</Words>
  <Application>Microsoft Office PowerPoint</Application>
  <PresentationFormat>Presentazione su schermo (4:3)</PresentationFormat>
  <Paragraphs>184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1_Tema de Office</vt:lpstr>
      <vt:lpstr>SLIDES Capitolo 04 - Unità 1 Comunicazione in lingua madre</vt:lpstr>
      <vt:lpstr>  1. Esercizio – Modello delle 4 orecchie di Schulz von Thun’s   </vt:lpstr>
      <vt:lpstr>  1. Esercizio – Modello delle 4 orecchie di   Schulz von Thun’s   </vt:lpstr>
      <vt:lpstr>  1. Esercizio – Modello delle 4 orecchie di   Schulz von Thun’s   </vt:lpstr>
      <vt:lpstr>  1. Esercizio – Modello delle 4 orecchie di   Schulz von Thun’s   </vt:lpstr>
      <vt:lpstr>  1. Esercizio – Modello delle 4 orecchie di   Schulz von Thun’s   </vt:lpstr>
      <vt:lpstr>  1. Esercizio – Modello delle 4 orecchie di   Schulz von Thun’s   </vt:lpstr>
      <vt:lpstr>   1. Esercizio – Modello delle 4 orecchie di   Schulz von Thun’s    </vt:lpstr>
      <vt:lpstr>1. Esercizio – Modello delle 4 orecchie di   Schulz von Thun’s</vt:lpstr>
      <vt:lpstr>  2. Struttura – piano di comunicazione   </vt:lpstr>
      <vt:lpstr>    3. Immagine: Come fare una buona prima  impressione    </vt:lpstr>
      <vt:lpstr>3. Immagine:  Come fare una buona prima  impressione</vt:lpstr>
      <vt:lpstr>3. Immagine: Come fare una buona prima  impressione</vt:lpstr>
      <vt:lpstr>    4. Struttura della finestra di Johari     </vt:lpstr>
      <vt:lpstr>     5. Grafico di autovalutazione   – dare e ricevere feedback     </vt:lpstr>
      <vt:lpstr>     5. Grafico di autovalutazione   – dare e ricevere feedback     </vt:lpstr>
      <vt:lpstr>     5. Grafico di autovalutazione   – dare e ricevere feedback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Vostro_V13</dc:creator>
  <cp:lastModifiedBy>elisa</cp:lastModifiedBy>
  <cp:revision>388</cp:revision>
  <dcterms:created xsi:type="dcterms:W3CDTF">2011-04-25T15:01:20Z</dcterms:created>
  <dcterms:modified xsi:type="dcterms:W3CDTF">2016-05-21T14:05:01Z</dcterms:modified>
</cp:coreProperties>
</file>