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7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18" autoAdjust="0"/>
    <p:restoredTop sz="94660"/>
  </p:normalViewPr>
  <p:slideViewPr>
    <p:cSldViewPr>
      <p:cViewPr>
        <p:scale>
          <a:sx n="68" d="100"/>
          <a:sy n="68" d="100"/>
        </p:scale>
        <p:origin x="-1284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8FEC28-5976-4801-AA18-0C883592B6FC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85644CC8-42F7-415E-B070-5B6AE7CC3A42}">
      <dgm:prSet phldrT="[Tekst]"/>
      <dgm:spPr/>
      <dgm:t>
        <a:bodyPr/>
        <a:lstStyle/>
        <a:p>
          <a:pPr algn="ctr"/>
          <a:r>
            <a:rPr lang="en-US" b="1"/>
            <a:t>What’s my purpose?</a:t>
          </a:r>
          <a:endParaRPr lang="pl-PL" b="1"/>
        </a:p>
      </dgm:t>
    </dgm:pt>
    <dgm:pt modelId="{ABD0AD5E-4DEC-498E-BC3E-D3A9C15A4941}" type="parTrans" cxnId="{1D339E09-160C-405A-9097-236174AD2AE6}">
      <dgm:prSet/>
      <dgm:spPr/>
      <dgm:t>
        <a:bodyPr/>
        <a:lstStyle/>
        <a:p>
          <a:pPr algn="ctr"/>
          <a:endParaRPr lang="pl-PL"/>
        </a:p>
      </dgm:t>
    </dgm:pt>
    <dgm:pt modelId="{E73199B1-0EE3-496E-B4D8-9CCC61B5EA53}" type="sibTrans" cxnId="{1D339E09-160C-405A-9097-236174AD2AE6}">
      <dgm:prSet/>
      <dgm:spPr/>
      <dgm:t>
        <a:bodyPr/>
        <a:lstStyle/>
        <a:p>
          <a:pPr algn="ctr"/>
          <a:endParaRPr lang="pl-PL"/>
        </a:p>
      </dgm:t>
    </dgm:pt>
    <dgm:pt modelId="{E0FBAA74-DA95-4C60-BE56-C490DA491893}">
      <dgm:prSet phldrT="[Tekst]"/>
      <dgm:spPr/>
      <dgm:t>
        <a:bodyPr/>
        <a:lstStyle/>
        <a:p>
          <a:pPr algn="ctr"/>
          <a:r>
            <a:rPr lang="en-US" b="1"/>
            <a:t>Why am I doing this?</a:t>
          </a:r>
          <a:endParaRPr lang="pl-PL"/>
        </a:p>
      </dgm:t>
    </dgm:pt>
    <dgm:pt modelId="{FC54762D-B4FB-48B0-9486-B686B9650A4B}" type="parTrans" cxnId="{F06CCAD7-8482-4D7E-8CE8-7EC41CC99A50}">
      <dgm:prSet/>
      <dgm:spPr/>
      <dgm:t>
        <a:bodyPr/>
        <a:lstStyle/>
        <a:p>
          <a:pPr algn="ctr"/>
          <a:endParaRPr lang="pl-PL"/>
        </a:p>
      </dgm:t>
    </dgm:pt>
    <dgm:pt modelId="{43482C59-DA35-43B7-AE32-C71ABC0DEF5C}" type="sibTrans" cxnId="{F06CCAD7-8482-4D7E-8CE8-7EC41CC99A50}">
      <dgm:prSet/>
      <dgm:spPr/>
      <dgm:t>
        <a:bodyPr/>
        <a:lstStyle/>
        <a:p>
          <a:pPr algn="ctr"/>
          <a:endParaRPr lang="pl-PL"/>
        </a:p>
      </dgm:t>
    </dgm:pt>
    <dgm:pt modelId="{6DC509DE-E32D-4002-9B9C-1145CFE87342}">
      <dgm:prSet phldrT="[Tekst]"/>
      <dgm:spPr/>
      <dgm:t>
        <a:bodyPr/>
        <a:lstStyle/>
        <a:p>
          <a:pPr algn="ctr"/>
          <a:r>
            <a:rPr lang="en-US" b="1" dirty="0"/>
            <a:t>Who am I doing this for?</a:t>
          </a:r>
          <a:endParaRPr lang="pl-PL" dirty="0"/>
        </a:p>
      </dgm:t>
    </dgm:pt>
    <dgm:pt modelId="{F0DBE44A-DB4B-4BFB-84BA-9D731345A966}" type="parTrans" cxnId="{7CFE216D-165B-4340-A7AA-EB36F177268A}">
      <dgm:prSet/>
      <dgm:spPr/>
      <dgm:t>
        <a:bodyPr/>
        <a:lstStyle/>
        <a:p>
          <a:pPr algn="ctr"/>
          <a:endParaRPr lang="pl-PL"/>
        </a:p>
      </dgm:t>
    </dgm:pt>
    <dgm:pt modelId="{CDC5F08A-AC89-483E-81DE-3B4FE3437215}" type="sibTrans" cxnId="{7CFE216D-165B-4340-A7AA-EB36F177268A}">
      <dgm:prSet/>
      <dgm:spPr/>
      <dgm:t>
        <a:bodyPr/>
        <a:lstStyle/>
        <a:p>
          <a:pPr algn="ctr"/>
          <a:endParaRPr lang="pl-PL"/>
        </a:p>
      </dgm:t>
    </dgm:pt>
    <dgm:pt modelId="{46304DE6-1BC3-459A-8EA4-18455BC73A68}" type="pres">
      <dgm:prSet presAssocID="{9A8FEC28-5976-4801-AA18-0C883592B6FC}" presName="compositeShape" presStyleCnt="0">
        <dgm:presLayoutVars>
          <dgm:chMax val="7"/>
          <dgm:dir/>
          <dgm:resizeHandles val="exact"/>
        </dgm:presLayoutVars>
      </dgm:prSet>
      <dgm:spPr/>
    </dgm:pt>
    <dgm:pt modelId="{F61A96A2-5531-4F47-9C96-81ED926CD2A3}" type="pres">
      <dgm:prSet presAssocID="{9A8FEC28-5976-4801-AA18-0C883592B6FC}" presName="wedge1" presStyleLbl="node1" presStyleIdx="0" presStyleCnt="3"/>
      <dgm:spPr/>
      <dgm:t>
        <a:bodyPr/>
        <a:lstStyle/>
        <a:p>
          <a:endParaRPr lang="pl-PL"/>
        </a:p>
      </dgm:t>
    </dgm:pt>
    <dgm:pt modelId="{D689AC86-CEB1-4A7A-BE16-A9AE0CC1FE43}" type="pres">
      <dgm:prSet presAssocID="{9A8FEC28-5976-4801-AA18-0C883592B6FC}" presName="dummy1a" presStyleCnt="0"/>
      <dgm:spPr/>
    </dgm:pt>
    <dgm:pt modelId="{48A0CFA3-31C7-42AB-A6A0-D1FDEFCF9F3C}" type="pres">
      <dgm:prSet presAssocID="{9A8FEC28-5976-4801-AA18-0C883592B6FC}" presName="dummy1b" presStyleCnt="0"/>
      <dgm:spPr/>
    </dgm:pt>
    <dgm:pt modelId="{E4BDD17C-E44D-42F8-B7C1-8C52451F5E9A}" type="pres">
      <dgm:prSet presAssocID="{9A8FEC28-5976-4801-AA18-0C883592B6FC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BF63A42-15B8-4C54-AAC6-1E34525CBBAF}" type="pres">
      <dgm:prSet presAssocID="{9A8FEC28-5976-4801-AA18-0C883592B6FC}" presName="wedge2" presStyleLbl="node1" presStyleIdx="1" presStyleCnt="3"/>
      <dgm:spPr/>
      <dgm:t>
        <a:bodyPr/>
        <a:lstStyle/>
        <a:p>
          <a:endParaRPr lang="pl-PL"/>
        </a:p>
      </dgm:t>
    </dgm:pt>
    <dgm:pt modelId="{9757B934-BC6C-4A6E-A371-D2CCC4EEB280}" type="pres">
      <dgm:prSet presAssocID="{9A8FEC28-5976-4801-AA18-0C883592B6FC}" presName="dummy2a" presStyleCnt="0"/>
      <dgm:spPr/>
    </dgm:pt>
    <dgm:pt modelId="{3915DAA8-0698-4881-8AF8-1ACB5FBD594B}" type="pres">
      <dgm:prSet presAssocID="{9A8FEC28-5976-4801-AA18-0C883592B6FC}" presName="dummy2b" presStyleCnt="0"/>
      <dgm:spPr/>
    </dgm:pt>
    <dgm:pt modelId="{09F48567-CD90-4139-BDF5-DE540ED0925C}" type="pres">
      <dgm:prSet presAssocID="{9A8FEC28-5976-4801-AA18-0C883592B6FC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629676D-E5B6-43F0-8090-D4E0B3F4C99F}" type="pres">
      <dgm:prSet presAssocID="{9A8FEC28-5976-4801-AA18-0C883592B6FC}" presName="wedge3" presStyleLbl="node1" presStyleIdx="2" presStyleCnt="3"/>
      <dgm:spPr/>
      <dgm:t>
        <a:bodyPr/>
        <a:lstStyle/>
        <a:p>
          <a:endParaRPr lang="pl-PL"/>
        </a:p>
      </dgm:t>
    </dgm:pt>
    <dgm:pt modelId="{28087CE4-F37B-459E-BD71-7C4EB679B868}" type="pres">
      <dgm:prSet presAssocID="{9A8FEC28-5976-4801-AA18-0C883592B6FC}" presName="dummy3a" presStyleCnt="0"/>
      <dgm:spPr/>
    </dgm:pt>
    <dgm:pt modelId="{FCB2C737-1A15-4194-9CBF-5746B86F46FD}" type="pres">
      <dgm:prSet presAssocID="{9A8FEC28-5976-4801-AA18-0C883592B6FC}" presName="dummy3b" presStyleCnt="0"/>
      <dgm:spPr/>
    </dgm:pt>
    <dgm:pt modelId="{81048F87-5B44-4CD7-B47C-FBDF9E6FD3A1}" type="pres">
      <dgm:prSet presAssocID="{9A8FEC28-5976-4801-AA18-0C883592B6FC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E5731CC-95AD-41A0-A764-1106B42F4543}" type="pres">
      <dgm:prSet presAssocID="{E73199B1-0EE3-496E-B4D8-9CCC61B5EA53}" presName="arrowWedge1" presStyleLbl="fgSibTrans2D1" presStyleIdx="0" presStyleCnt="3"/>
      <dgm:spPr/>
    </dgm:pt>
    <dgm:pt modelId="{49EE2A36-3368-4A5F-B10A-651D438019AD}" type="pres">
      <dgm:prSet presAssocID="{43482C59-DA35-43B7-AE32-C71ABC0DEF5C}" presName="arrowWedge2" presStyleLbl="fgSibTrans2D1" presStyleIdx="1" presStyleCnt="3"/>
      <dgm:spPr/>
    </dgm:pt>
    <dgm:pt modelId="{F9549891-3375-46B6-A5BA-CFC68CF3D595}" type="pres">
      <dgm:prSet presAssocID="{CDC5F08A-AC89-483E-81DE-3B4FE3437215}" presName="arrowWedge3" presStyleLbl="fgSibTrans2D1" presStyleIdx="2" presStyleCnt="3"/>
      <dgm:spPr/>
    </dgm:pt>
  </dgm:ptLst>
  <dgm:cxnLst>
    <dgm:cxn modelId="{1D339E09-160C-405A-9097-236174AD2AE6}" srcId="{9A8FEC28-5976-4801-AA18-0C883592B6FC}" destId="{85644CC8-42F7-415E-B070-5B6AE7CC3A42}" srcOrd="0" destOrd="0" parTransId="{ABD0AD5E-4DEC-498E-BC3E-D3A9C15A4941}" sibTransId="{E73199B1-0EE3-496E-B4D8-9CCC61B5EA53}"/>
    <dgm:cxn modelId="{7CFE216D-165B-4340-A7AA-EB36F177268A}" srcId="{9A8FEC28-5976-4801-AA18-0C883592B6FC}" destId="{6DC509DE-E32D-4002-9B9C-1145CFE87342}" srcOrd="2" destOrd="0" parTransId="{F0DBE44A-DB4B-4BFB-84BA-9D731345A966}" sibTransId="{CDC5F08A-AC89-483E-81DE-3B4FE3437215}"/>
    <dgm:cxn modelId="{9B42FF2E-2804-4ACF-8861-F643F46FE588}" type="presOf" srcId="{85644CC8-42F7-415E-B070-5B6AE7CC3A42}" destId="{F61A96A2-5531-4F47-9C96-81ED926CD2A3}" srcOrd="0" destOrd="0" presId="urn:microsoft.com/office/officeart/2005/8/layout/cycle8"/>
    <dgm:cxn modelId="{AA6A3002-C705-4F51-A4F5-3D75CB5DAFCF}" type="presOf" srcId="{E0FBAA74-DA95-4C60-BE56-C490DA491893}" destId="{09F48567-CD90-4139-BDF5-DE540ED0925C}" srcOrd="1" destOrd="0" presId="urn:microsoft.com/office/officeart/2005/8/layout/cycle8"/>
    <dgm:cxn modelId="{77B51DBD-20B7-4942-AF7B-365EA82A7D59}" type="presOf" srcId="{9A8FEC28-5976-4801-AA18-0C883592B6FC}" destId="{46304DE6-1BC3-459A-8EA4-18455BC73A68}" srcOrd="0" destOrd="0" presId="urn:microsoft.com/office/officeart/2005/8/layout/cycle8"/>
    <dgm:cxn modelId="{A66C2E38-B481-4AA1-A5A5-62536C2B9D2E}" type="presOf" srcId="{6DC509DE-E32D-4002-9B9C-1145CFE87342}" destId="{81048F87-5B44-4CD7-B47C-FBDF9E6FD3A1}" srcOrd="1" destOrd="0" presId="urn:microsoft.com/office/officeart/2005/8/layout/cycle8"/>
    <dgm:cxn modelId="{F06CCAD7-8482-4D7E-8CE8-7EC41CC99A50}" srcId="{9A8FEC28-5976-4801-AA18-0C883592B6FC}" destId="{E0FBAA74-DA95-4C60-BE56-C490DA491893}" srcOrd="1" destOrd="0" parTransId="{FC54762D-B4FB-48B0-9486-B686B9650A4B}" sibTransId="{43482C59-DA35-43B7-AE32-C71ABC0DEF5C}"/>
    <dgm:cxn modelId="{4B51BBF6-409A-464F-8E8C-CBFD7D1E7BC8}" type="presOf" srcId="{E0FBAA74-DA95-4C60-BE56-C490DA491893}" destId="{9BF63A42-15B8-4C54-AAC6-1E34525CBBAF}" srcOrd="0" destOrd="0" presId="urn:microsoft.com/office/officeart/2005/8/layout/cycle8"/>
    <dgm:cxn modelId="{57589445-B4E6-44E1-A862-63E3B830A79F}" type="presOf" srcId="{6DC509DE-E32D-4002-9B9C-1145CFE87342}" destId="{4629676D-E5B6-43F0-8090-D4E0B3F4C99F}" srcOrd="0" destOrd="0" presId="urn:microsoft.com/office/officeart/2005/8/layout/cycle8"/>
    <dgm:cxn modelId="{EF88B636-DBFB-4C59-B08A-FB104517526E}" type="presOf" srcId="{85644CC8-42F7-415E-B070-5B6AE7CC3A42}" destId="{E4BDD17C-E44D-42F8-B7C1-8C52451F5E9A}" srcOrd="1" destOrd="0" presId="urn:microsoft.com/office/officeart/2005/8/layout/cycle8"/>
    <dgm:cxn modelId="{345084DA-C34B-4404-98BF-EA43CB98D787}" type="presParOf" srcId="{46304DE6-1BC3-459A-8EA4-18455BC73A68}" destId="{F61A96A2-5531-4F47-9C96-81ED926CD2A3}" srcOrd="0" destOrd="0" presId="urn:microsoft.com/office/officeart/2005/8/layout/cycle8"/>
    <dgm:cxn modelId="{71A4AF35-8A36-4CDF-9512-D440893F379E}" type="presParOf" srcId="{46304DE6-1BC3-459A-8EA4-18455BC73A68}" destId="{D689AC86-CEB1-4A7A-BE16-A9AE0CC1FE43}" srcOrd="1" destOrd="0" presId="urn:microsoft.com/office/officeart/2005/8/layout/cycle8"/>
    <dgm:cxn modelId="{494CA890-54AE-448A-83EF-EBC31B5D03FB}" type="presParOf" srcId="{46304DE6-1BC3-459A-8EA4-18455BC73A68}" destId="{48A0CFA3-31C7-42AB-A6A0-D1FDEFCF9F3C}" srcOrd="2" destOrd="0" presId="urn:microsoft.com/office/officeart/2005/8/layout/cycle8"/>
    <dgm:cxn modelId="{9946F352-420B-45CE-9988-4E74F3E35CEC}" type="presParOf" srcId="{46304DE6-1BC3-459A-8EA4-18455BC73A68}" destId="{E4BDD17C-E44D-42F8-B7C1-8C52451F5E9A}" srcOrd="3" destOrd="0" presId="urn:microsoft.com/office/officeart/2005/8/layout/cycle8"/>
    <dgm:cxn modelId="{AE2D04C7-6229-4850-9C1D-0A1FA5EBFB2F}" type="presParOf" srcId="{46304DE6-1BC3-459A-8EA4-18455BC73A68}" destId="{9BF63A42-15B8-4C54-AAC6-1E34525CBBAF}" srcOrd="4" destOrd="0" presId="urn:microsoft.com/office/officeart/2005/8/layout/cycle8"/>
    <dgm:cxn modelId="{F3E18802-4E45-4AAF-B138-911B152F93EC}" type="presParOf" srcId="{46304DE6-1BC3-459A-8EA4-18455BC73A68}" destId="{9757B934-BC6C-4A6E-A371-D2CCC4EEB280}" srcOrd="5" destOrd="0" presId="urn:microsoft.com/office/officeart/2005/8/layout/cycle8"/>
    <dgm:cxn modelId="{D5C78C49-62CC-4365-81BC-FD9739095994}" type="presParOf" srcId="{46304DE6-1BC3-459A-8EA4-18455BC73A68}" destId="{3915DAA8-0698-4881-8AF8-1ACB5FBD594B}" srcOrd="6" destOrd="0" presId="urn:microsoft.com/office/officeart/2005/8/layout/cycle8"/>
    <dgm:cxn modelId="{B9B4C7CC-9F67-4262-8958-42F6086FCE6B}" type="presParOf" srcId="{46304DE6-1BC3-459A-8EA4-18455BC73A68}" destId="{09F48567-CD90-4139-BDF5-DE540ED0925C}" srcOrd="7" destOrd="0" presId="urn:microsoft.com/office/officeart/2005/8/layout/cycle8"/>
    <dgm:cxn modelId="{25A0FAA8-CF99-4AD3-88EC-6BA790A58520}" type="presParOf" srcId="{46304DE6-1BC3-459A-8EA4-18455BC73A68}" destId="{4629676D-E5B6-43F0-8090-D4E0B3F4C99F}" srcOrd="8" destOrd="0" presId="urn:microsoft.com/office/officeart/2005/8/layout/cycle8"/>
    <dgm:cxn modelId="{55B1E790-FCD9-4610-BACB-6518E69D8364}" type="presParOf" srcId="{46304DE6-1BC3-459A-8EA4-18455BC73A68}" destId="{28087CE4-F37B-459E-BD71-7C4EB679B868}" srcOrd="9" destOrd="0" presId="urn:microsoft.com/office/officeart/2005/8/layout/cycle8"/>
    <dgm:cxn modelId="{9C603DDE-7AF7-4387-8A5F-DA0A1A96DF63}" type="presParOf" srcId="{46304DE6-1BC3-459A-8EA4-18455BC73A68}" destId="{FCB2C737-1A15-4194-9CBF-5746B86F46FD}" srcOrd="10" destOrd="0" presId="urn:microsoft.com/office/officeart/2005/8/layout/cycle8"/>
    <dgm:cxn modelId="{820FD933-BDBE-435C-9B39-A6A075087B0C}" type="presParOf" srcId="{46304DE6-1BC3-459A-8EA4-18455BC73A68}" destId="{81048F87-5B44-4CD7-B47C-FBDF9E6FD3A1}" srcOrd="11" destOrd="0" presId="urn:microsoft.com/office/officeart/2005/8/layout/cycle8"/>
    <dgm:cxn modelId="{5E3742B5-E137-4D8C-80E7-8AB4181D123C}" type="presParOf" srcId="{46304DE6-1BC3-459A-8EA4-18455BC73A68}" destId="{CE5731CC-95AD-41A0-A764-1106B42F4543}" srcOrd="12" destOrd="0" presId="urn:microsoft.com/office/officeart/2005/8/layout/cycle8"/>
    <dgm:cxn modelId="{E84461CC-0BB0-4B90-AA7E-F4D8F110D88F}" type="presParOf" srcId="{46304DE6-1BC3-459A-8EA4-18455BC73A68}" destId="{49EE2A36-3368-4A5F-B10A-651D438019AD}" srcOrd="13" destOrd="0" presId="urn:microsoft.com/office/officeart/2005/8/layout/cycle8"/>
    <dgm:cxn modelId="{A72C3BB5-0AA6-46AA-9508-DA74FED7E1A0}" type="presParOf" srcId="{46304DE6-1BC3-459A-8EA4-18455BC73A68}" destId="{F9549891-3375-46B6-A5BA-CFC68CF3D595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1A96A2-5531-4F47-9C96-81ED926CD2A3}">
      <dsp:nvSpPr>
        <dsp:cNvPr id="0" name=""/>
        <dsp:cNvSpPr/>
      </dsp:nvSpPr>
      <dsp:spPr>
        <a:xfrm>
          <a:off x="1494601" y="339897"/>
          <a:ext cx="4392528" cy="4392528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/>
            <a:t>What’s my purpose?</a:t>
          </a:r>
          <a:endParaRPr lang="pl-PL" sz="2900" b="1" kern="1200"/>
        </a:p>
      </dsp:txBody>
      <dsp:txXfrm>
        <a:off x="3809567" y="1270695"/>
        <a:ext cx="1568760" cy="1307300"/>
      </dsp:txXfrm>
    </dsp:sp>
    <dsp:sp modelId="{9BF63A42-15B8-4C54-AAC6-1E34525CBBAF}">
      <dsp:nvSpPr>
        <dsp:cNvPr id="0" name=""/>
        <dsp:cNvSpPr/>
      </dsp:nvSpPr>
      <dsp:spPr>
        <a:xfrm>
          <a:off x="1404135" y="496773"/>
          <a:ext cx="4392528" cy="4392528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/>
            <a:t>Why am I doing this?</a:t>
          </a:r>
          <a:endParaRPr lang="pl-PL" sz="2900" kern="1200"/>
        </a:p>
      </dsp:txBody>
      <dsp:txXfrm>
        <a:off x="2449975" y="3346688"/>
        <a:ext cx="2353140" cy="1150424"/>
      </dsp:txXfrm>
    </dsp:sp>
    <dsp:sp modelId="{4629676D-E5B6-43F0-8090-D4E0B3F4C99F}">
      <dsp:nvSpPr>
        <dsp:cNvPr id="0" name=""/>
        <dsp:cNvSpPr/>
      </dsp:nvSpPr>
      <dsp:spPr>
        <a:xfrm>
          <a:off x="1313670" y="339897"/>
          <a:ext cx="4392528" cy="4392528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/>
            <a:t>Who am I doing this for?</a:t>
          </a:r>
          <a:endParaRPr lang="pl-PL" sz="2900" kern="1200" dirty="0"/>
        </a:p>
      </dsp:txBody>
      <dsp:txXfrm>
        <a:off x="1822471" y="1270695"/>
        <a:ext cx="1568760" cy="1307300"/>
      </dsp:txXfrm>
    </dsp:sp>
    <dsp:sp modelId="{CE5731CC-95AD-41A0-A764-1106B42F4543}">
      <dsp:nvSpPr>
        <dsp:cNvPr id="0" name=""/>
        <dsp:cNvSpPr/>
      </dsp:nvSpPr>
      <dsp:spPr>
        <a:xfrm>
          <a:off x="1223045" y="67979"/>
          <a:ext cx="4936364" cy="4936364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EE2A36-3368-4A5F-B10A-651D438019AD}">
      <dsp:nvSpPr>
        <dsp:cNvPr id="0" name=""/>
        <dsp:cNvSpPr/>
      </dsp:nvSpPr>
      <dsp:spPr>
        <a:xfrm>
          <a:off x="1132217" y="224577"/>
          <a:ext cx="4936364" cy="4936364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549891-3375-46B6-A5BA-CFC68CF3D595}">
      <dsp:nvSpPr>
        <dsp:cNvPr id="0" name=""/>
        <dsp:cNvSpPr/>
      </dsp:nvSpPr>
      <dsp:spPr>
        <a:xfrm>
          <a:off x="1041389" y="67979"/>
          <a:ext cx="4936364" cy="4936364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A0F9E-76CE-4993-AB27-0AF3360E23BA}" type="datetimeFigureOut">
              <a:rPr lang="pl-PL" smtClean="0"/>
              <a:pPr/>
              <a:t>2016-05-21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21B10-7D23-43B8-8E4C-FBBFF006D5B4}" type="slidenum">
              <a:rPr lang="pl-PL" smtClean="0"/>
              <a:pPr/>
              <a:t>‹N›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128647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CDEA2-CBE4-40DE-86B0-975277783325}" type="datetimeFigureOut">
              <a:rPr lang="pl-PL" smtClean="0"/>
              <a:pPr/>
              <a:t>2016-05-21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B54593-94D6-4D71-B7D0-55F89CAEE618}" type="slidenum">
              <a:rPr lang="pl-PL" smtClean="0"/>
              <a:pPr/>
              <a:t>‹N›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6891864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B54593-94D6-4D71-B7D0-55F89CAEE618}" type="slidenum">
              <a:rPr lang="pl-PL" smtClean="0"/>
              <a:pPr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897827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72E4F-D300-4DFC-AB13-BB9C7B2F0427}" type="datetime1">
              <a:rPr lang="pl-PL" smtClean="0"/>
              <a:pPr/>
              <a:t>2016-05-21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‹N›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752555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2A0BD-74DD-4C38-A81A-11075C6105B8}" type="datetime1">
              <a:rPr lang="pl-PL" smtClean="0"/>
              <a:pPr/>
              <a:t>2016-05-21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‹N›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489640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9FCD4-7702-4410-BAA8-F98123395729}" type="datetime1">
              <a:rPr lang="pl-PL" smtClean="0"/>
              <a:pPr/>
              <a:t>2016-05-21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‹N›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707247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1817-CDB0-4E30-B21F-8375698270E2}" type="datetime1">
              <a:rPr lang="pl-PL" smtClean="0"/>
              <a:pPr/>
              <a:t>2016-05-21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‹N›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748385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885B-222B-41E1-ACE2-E3E041E2C7C2}" type="datetime1">
              <a:rPr lang="pl-PL" smtClean="0"/>
              <a:pPr/>
              <a:t>2016-05-21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‹N›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757460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FA6B-7F01-48D0-B875-A65DC581302F}" type="datetime1">
              <a:rPr lang="pl-PL" smtClean="0"/>
              <a:pPr/>
              <a:t>2016-05-21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‹N›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926540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62DB8-B081-4FB9-86D5-ABDD5E28FA08}" type="datetime1">
              <a:rPr lang="pl-PL" smtClean="0"/>
              <a:pPr/>
              <a:t>2016-05-21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‹N›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087944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DA8B-6ED7-49DD-A1C1-BE373833C935}" type="datetime1">
              <a:rPr lang="pl-PL" smtClean="0"/>
              <a:pPr/>
              <a:t>2016-05-21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‹N›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417225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5531-DA11-4E25-BD98-CBD336021B37}" type="datetime1">
              <a:rPr lang="pl-PL" smtClean="0"/>
              <a:pPr/>
              <a:t>2016-05-21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‹N›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885589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822FE-6F5F-4453-B807-99ECDE0EEB4B}" type="datetime1">
              <a:rPr lang="pl-PL" smtClean="0"/>
              <a:pPr/>
              <a:t>2016-05-21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‹N›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07121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AAA3-E121-4230-AB0A-CE3550E59BDF}" type="datetime1">
              <a:rPr lang="pl-PL" smtClean="0"/>
              <a:pPr/>
              <a:t>2016-05-21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‹N›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5499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DE61B-2092-4260-A6F1-2247D2BA0576}" type="datetime1">
              <a:rPr lang="pl-PL" smtClean="0"/>
              <a:pPr/>
              <a:t>2016-05-21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8A65D-0CE4-4F91-9FC1-88512A4C7FF0}" type="slidenum">
              <a:rPr lang="pl-PL" smtClean="0"/>
              <a:pPr/>
              <a:t>‹N›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884626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dessa.edu/dept/govt/dille/brian/courses/1100orientation/learningstyleinventory_survey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c3mkG21ob4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=73&amp;v=gnuFrtTNUTc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sco.or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ed.com/talks/ben_dunlap_talks_about_a_passionate_lif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POWERP_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65771" cy="6885384"/>
          </a:xfrm>
          <a:prstGeom prst="rect">
            <a:avLst/>
          </a:prstGeom>
        </p:spPr>
      </p:pic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b="1" dirty="0" smtClean="0"/>
          </a:p>
          <a:p>
            <a:endParaRPr lang="it-IT" b="1" dirty="0"/>
          </a:p>
          <a:p>
            <a:pPr marR="0" eaLnBrk="1" hangingPunct="1"/>
            <a:endParaRPr lang="ro-RO" dirty="0" smtClean="0"/>
          </a:p>
        </p:txBody>
      </p:sp>
      <p:sp>
        <p:nvSpPr>
          <p:cNvPr id="6" name="CasellaDiTesto 5"/>
          <p:cNvSpPr txBox="1"/>
          <p:nvPr/>
        </p:nvSpPr>
        <p:spPr>
          <a:xfrm>
            <a:off x="1524000" y="5867400"/>
            <a:ext cx="632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solidFill>
                  <a:schemeClr val="bg1"/>
                </a:solidFill>
                <a:latin typeface="+mj-lt"/>
              </a:rPr>
              <a:t>Upskilling Europe Toolkits | Toolkit </a:t>
            </a:r>
            <a:r>
              <a:rPr lang="ro-RO" sz="1400" dirty="0" smtClean="0">
                <a:solidFill>
                  <a:schemeClr val="bg1"/>
                </a:solidFill>
                <a:latin typeface="+mj-lt"/>
              </a:rPr>
              <a:t>0</a:t>
            </a:r>
            <a:r>
              <a:rPr lang="it-IT" sz="1400" dirty="0" smtClean="0">
                <a:solidFill>
                  <a:schemeClr val="bg1"/>
                </a:solidFill>
                <a:latin typeface="+mj-lt"/>
              </a:rPr>
              <a:t>4</a:t>
            </a:r>
            <a:r>
              <a:rPr lang="ro-RO" sz="1400" dirty="0" smtClean="0">
                <a:solidFill>
                  <a:schemeClr val="bg1"/>
                </a:solidFill>
                <a:latin typeface="+mj-lt"/>
              </a:rPr>
              <a:t>:  </a:t>
            </a:r>
            <a:r>
              <a:rPr lang="it-IT" sz="1400" dirty="0" smtClean="0">
                <a:solidFill>
                  <a:schemeClr val="bg1"/>
                </a:solidFill>
                <a:latin typeface="+mj-lt"/>
              </a:rPr>
              <a:t>Apprendimento Permanente</a:t>
            </a:r>
            <a:endParaRPr lang="it-IT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827584" y="2132856"/>
            <a:ext cx="7488832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223224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200" b="1" dirty="0" smtClean="0"/>
              <a:t>SLIDES</a:t>
            </a:r>
            <a:r>
              <a:rPr lang="en-US" sz="4200" b="1" dirty="0" smtClean="0"/>
              <a:t/>
            </a:r>
            <a:br>
              <a:rPr lang="en-US" sz="4200" b="1" dirty="0" smtClean="0"/>
            </a:br>
            <a:r>
              <a:rPr lang="en-US" sz="2400" b="1" dirty="0" err="1" smtClean="0"/>
              <a:t>C</a:t>
            </a:r>
            <a:r>
              <a:rPr lang="en-US" sz="2400" b="1" dirty="0" err="1" smtClean="0"/>
              <a:t>apitolo</a:t>
            </a:r>
            <a:r>
              <a:rPr lang="en-US" sz="2400" b="1" dirty="0" smtClean="0"/>
              <a:t> 04 - </a:t>
            </a:r>
            <a:r>
              <a:rPr lang="en-US" sz="2400" b="1" dirty="0" err="1" smtClean="0"/>
              <a:t>Unità</a:t>
            </a:r>
            <a:r>
              <a:rPr lang="en-US" sz="2400" b="1" dirty="0" smtClean="0"/>
              <a:t> 3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err="1" smtClean="0"/>
              <a:t>Imparare</a:t>
            </a:r>
            <a:r>
              <a:rPr lang="en-US" sz="2400" b="1" dirty="0" smtClean="0"/>
              <a:t> ad </a:t>
            </a:r>
            <a:r>
              <a:rPr lang="en-US" sz="2400" b="1" dirty="0" err="1" smtClean="0"/>
              <a:t>imparare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10</a:t>
            </a:fld>
            <a:endParaRPr lang="pl-PL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33416486"/>
              </p:ext>
            </p:extLst>
          </p:nvPr>
        </p:nvGraphicFramePr>
        <p:xfrm>
          <a:off x="251520" y="1340768"/>
          <a:ext cx="8352928" cy="47527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83704"/>
                <a:gridCol w="2784612"/>
                <a:gridCol w="2784612"/>
              </a:tblGrid>
              <a:tr h="2252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 smtClean="0">
                          <a:effectLst/>
                        </a:rPr>
                        <a:t>Visivo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Uditivo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Cinestetico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27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· Mind sometimes strays during verbal activities 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· Observe rather than acts or talks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· Likes to read 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· Usually a good speller 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· Memorizes by seeing graphics or pictures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· Not too distractible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· Finds verbal instruction difficult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· Has good handwriting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· Remembers faces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· Uses advanced planning 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· Doodles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· Quiet by nature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· Meticulous, neat in appearance 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· Notices details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· Talks to self aloud</a:t>
                      </a:r>
                      <a:endParaRPr lang="pl-PL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· Enjoys talking </a:t>
                      </a:r>
                      <a:endParaRPr lang="pl-PL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· Easily distracted </a:t>
                      </a:r>
                      <a:endParaRPr lang="pl-PL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· Has difficulty with written directions </a:t>
                      </a:r>
                      <a:endParaRPr lang="pl-PL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· Likes to be read to</a:t>
                      </a:r>
                      <a:endParaRPr lang="pl-PL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· Memorizes sequentially</a:t>
                      </a:r>
                      <a:endParaRPr lang="pl-PL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· Enjoys music </a:t>
                      </a:r>
                      <a:endParaRPr lang="pl-PL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· Whispers to self while reading · Distracted by noise</a:t>
                      </a:r>
                      <a:endParaRPr lang="pl-PL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· Hums or sings</a:t>
                      </a:r>
                      <a:endParaRPr lang="pl-PL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· Outgoing by nature</a:t>
                      </a:r>
                      <a:endParaRPr lang="pl-PL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· Enjoys listening activities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· Likes physical rewards 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· In motion most of the time 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· Likes to touch people when talking 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· Taps pencil or foot when studying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· Enjoys doing activities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· Reading not a priority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· Poor speller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· Likes to solve problems by physically working through them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· Will try new things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· Outgoing by nature; expresses emotions by physical means 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· Uses hands while talking · Dresses for comfort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Prostokąt 5"/>
          <p:cNvSpPr/>
          <p:nvPr/>
        </p:nvSpPr>
        <p:spPr>
          <a:xfrm>
            <a:off x="3779912" y="6165304"/>
            <a:ext cx="4538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Source: www.odessa.edu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171165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/>
              <a:t>Test 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>
                <a:hlinkClick r:id="rId2"/>
              </a:rPr>
              <a:t>http://www.odessa.edu/dept/govt/dille/brian/courses/1100orientation/learningstyleinventory_survey.pdf</a:t>
            </a:r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4124301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Il </a:t>
            </a:r>
            <a:r>
              <a:rPr lang="en-US" b="1" dirty="0" err="1" smtClean="0"/>
              <a:t>cerchio</a:t>
            </a:r>
            <a:r>
              <a:rPr lang="en-US" b="1" dirty="0" smtClean="0"/>
              <a:t> </a:t>
            </a:r>
            <a:r>
              <a:rPr lang="en-US" b="1" dirty="0" err="1" smtClean="0"/>
              <a:t>della</a:t>
            </a:r>
            <a:r>
              <a:rPr lang="en-US" b="1" dirty="0" smtClean="0"/>
              <a:t> vita per </a:t>
            </a:r>
            <a:r>
              <a:rPr lang="en-US" b="1" dirty="0" err="1" smtClean="0"/>
              <a:t>raggiungere</a:t>
            </a:r>
            <a:r>
              <a:rPr lang="en-US" b="1" dirty="0" smtClean="0"/>
              <a:t> </a:t>
            </a:r>
            <a:r>
              <a:rPr lang="en-US" b="1" dirty="0" err="1" smtClean="0"/>
              <a:t>obiettivi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12</a:t>
            </a:fld>
            <a:endParaRPr lang="pl-PL"/>
          </a:p>
        </p:txBody>
      </p:sp>
      <p:pic>
        <p:nvPicPr>
          <p:cNvPr id="5" name="Obraz 4" descr="C:\Users\kgacal\Pictures\My Screen Shots\Screen Shot 05-24-15 at 09.39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44824"/>
            <a:ext cx="5832648" cy="47249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001353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en-US" b="1" dirty="0" smtClean="0"/>
              <a:t>La </a:t>
            </a:r>
            <a:r>
              <a:rPr lang="en-US" b="1" dirty="0" err="1" smtClean="0"/>
              <a:t>lista</a:t>
            </a:r>
            <a:r>
              <a:rPr lang="en-US" b="1" dirty="0" smtClean="0"/>
              <a:t> di Bucket - trailer</a:t>
            </a:r>
            <a:r>
              <a:rPr lang="pl-PL" b="1" dirty="0" smtClean="0"/>
              <a:t/>
            </a:r>
            <a:br>
              <a:rPr lang="pl-PL" b="1" dirty="0" smtClean="0"/>
            </a:b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://www.youtube.com/watch?v=vc3mkG21ob4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280314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dirty="0" err="1" smtClean="0"/>
              <a:t>Sogni</a:t>
            </a:r>
            <a:r>
              <a:rPr lang="en-US" sz="4900" b="1" dirty="0" smtClean="0"/>
              <a:t> &amp; </a:t>
            </a:r>
            <a:r>
              <a:rPr lang="en-US" sz="4900" b="1" dirty="0" err="1" smtClean="0"/>
              <a:t>obiettivi</a:t>
            </a:r>
            <a:r>
              <a:rPr lang="pl-PL" b="1" dirty="0" smtClean="0"/>
              <a:t/>
            </a:r>
            <a:br>
              <a:rPr lang="pl-PL" b="1" dirty="0" smtClean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</a:t>
            </a:r>
            <a:r>
              <a:rPr lang="en-US" dirty="0"/>
              <a:t>: </a:t>
            </a:r>
            <a:r>
              <a:rPr lang="en-US" dirty="0" smtClean="0"/>
              <a:t>Alice </a:t>
            </a:r>
            <a:r>
              <a:rPr lang="en-US" dirty="0" err="1" smtClean="0"/>
              <a:t>vuole</a:t>
            </a:r>
            <a:r>
              <a:rPr lang="en-US" dirty="0" smtClean="0"/>
              <a:t> </a:t>
            </a:r>
            <a:r>
              <a:rPr lang="en-US" dirty="0" err="1" smtClean="0"/>
              <a:t>essere</a:t>
            </a:r>
            <a:r>
              <a:rPr lang="en-US" dirty="0" smtClean="0"/>
              <a:t> </a:t>
            </a:r>
            <a:r>
              <a:rPr lang="en-US" dirty="0" err="1" smtClean="0"/>
              <a:t>più</a:t>
            </a:r>
            <a:r>
              <a:rPr lang="en-US" dirty="0" smtClean="0"/>
              <a:t> </a:t>
            </a:r>
            <a:r>
              <a:rPr lang="en-US" dirty="0" err="1" smtClean="0"/>
              <a:t>cretiva</a:t>
            </a:r>
            <a:r>
              <a:rPr lang="en-US" dirty="0" smtClean="0"/>
              <a:t>.</a:t>
            </a:r>
            <a:endParaRPr lang="pl-PL" dirty="0"/>
          </a:p>
          <a:p>
            <a:pPr marL="0" indent="0">
              <a:buNone/>
            </a:pPr>
            <a:r>
              <a:rPr lang="en-US" dirty="0"/>
              <a:t>II: </a:t>
            </a:r>
            <a:r>
              <a:rPr lang="en-US" dirty="0" smtClean="0"/>
              <a:t>John </a:t>
            </a:r>
            <a:r>
              <a:rPr lang="en-US" dirty="0" err="1" smtClean="0"/>
              <a:t>vuole</a:t>
            </a:r>
            <a:r>
              <a:rPr lang="en-US" dirty="0" smtClean="0"/>
              <a:t> </a:t>
            </a:r>
            <a:r>
              <a:rPr lang="en-US" dirty="0" err="1" smtClean="0"/>
              <a:t>iniziare</a:t>
            </a:r>
            <a:r>
              <a:rPr lang="en-US" dirty="0" smtClean="0"/>
              <a:t> a </a:t>
            </a:r>
            <a:r>
              <a:rPr lang="en-US" dirty="0" err="1" smtClean="0"/>
              <a:t>correre</a:t>
            </a:r>
            <a:r>
              <a:rPr lang="en-US" dirty="0" smtClean="0"/>
              <a:t>.</a:t>
            </a:r>
            <a:endParaRPr lang="pl-PL" dirty="0"/>
          </a:p>
          <a:p>
            <a:pPr marL="0" indent="0">
              <a:buNone/>
            </a:pPr>
            <a:r>
              <a:rPr lang="en-US" dirty="0"/>
              <a:t>III: Ellie </a:t>
            </a:r>
            <a:r>
              <a:rPr lang="en-US" dirty="0" err="1" smtClean="0"/>
              <a:t>vuole</a:t>
            </a:r>
            <a:r>
              <a:rPr lang="en-US" dirty="0" smtClean="0"/>
              <a:t> </a:t>
            </a:r>
            <a:r>
              <a:rPr lang="en-US" dirty="0" err="1" smtClean="0"/>
              <a:t>andare</a:t>
            </a:r>
            <a:r>
              <a:rPr lang="en-US" dirty="0" smtClean="0"/>
              <a:t> </a:t>
            </a:r>
            <a:r>
              <a:rPr lang="en-US" dirty="0" err="1" smtClean="0"/>
              <a:t>all’estero</a:t>
            </a:r>
            <a:r>
              <a:rPr lang="en-US" dirty="0" smtClean="0"/>
              <a:t>.</a:t>
            </a:r>
            <a:endParaRPr lang="pl-PL" dirty="0"/>
          </a:p>
          <a:p>
            <a:pPr marL="0" indent="0">
              <a:buNone/>
            </a:pPr>
            <a:r>
              <a:rPr lang="en-US" dirty="0"/>
              <a:t>IV: Andrew </a:t>
            </a:r>
            <a:r>
              <a:rPr lang="en-US" dirty="0" err="1" smtClean="0"/>
              <a:t>vuole</a:t>
            </a:r>
            <a:r>
              <a:rPr lang="en-US" dirty="0" smtClean="0"/>
              <a:t> </a:t>
            </a:r>
            <a:r>
              <a:rPr lang="en-US" dirty="0" err="1" smtClean="0"/>
              <a:t>dimagrire</a:t>
            </a:r>
            <a:r>
              <a:rPr lang="en-US" dirty="0" smtClean="0"/>
              <a:t>.</a:t>
            </a:r>
            <a:endParaRPr lang="pl-PL" dirty="0"/>
          </a:p>
          <a:p>
            <a:pPr marL="0" indent="0">
              <a:buNone/>
            </a:pPr>
            <a:r>
              <a:rPr lang="en-US" dirty="0"/>
              <a:t>V: Bobby </a:t>
            </a:r>
            <a:r>
              <a:rPr lang="en-US" dirty="0" err="1" smtClean="0"/>
              <a:t>vuole</a:t>
            </a:r>
            <a:r>
              <a:rPr lang="en-US" dirty="0" smtClean="0"/>
              <a:t> </a:t>
            </a:r>
            <a:r>
              <a:rPr lang="en-US" dirty="0" err="1" smtClean="0"/>
              <a:t>aiutare</a:t>
            </a:r>
            <a:r>
              <a:rPr lang="en-US" dirty="0" smtClean="0"/>
              <a:t> la </a:t>
            </a:r>
            <a:r>
              <a:rPr lang="en-US" dirty="0" err="1" smtClean="0"/>
              <a:t>sorellina</a:t>
            </a:r>
            <a:r>
              <a:rPr lang="en-US" dirty="0" smtClean="0"/>
              <a:t> con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compiti</a:t>
            </a:r>
            <a:r>
              <a:rPr lang="en-US" dirty="0" smtClean="0"/>
              <a:t>.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800748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/>
              <a:t>Due tipi di motivazione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15</a:t>
            </a:fld>
            <a:endParaRPr lang="pl-PL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64392623"/>
              </p:ext>
            </p:extLst>
          </p:nvPr>
        </p:nvGraphicFramePr>
        <p:xfrm>
          <a:off x="323525" y="1412776"/>
          <a:ext cx="8424938" cy="38817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76467"/>
                <a:gridCol w="4248471"/>
              </a:tblGrid>
              <a:tr h="512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pl-PL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Motivazione</a:t>
                      </a: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intrinseca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pl-PL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 smtClean="0">
                          <a:effectLst/>
                        </a:rPr>
                        <a:t>Motivazione</a:t>
                      </a:r>
                      <a:r>
                        <a:rPr lang="en-US" sz="1100" baseline="0" dirty="0" smtClean="0">
                          <a:effectLst/>
                        </a:rPr>
                        <a:t> </a:t>
                      </a:r>
                      <a:r>
                        <a:rPr lang="en-US" sz="1100" baseline="0" dirty="0" err="1" smtClean="0">
                          <a:effectLst/>
                        </a:rPr>
                        <a:t>Estrinseca</a:t>
                      </a:r>
                      <a:endParaRPr lang="pl-PL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34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noProof="0" dirty="0" smtClean="0">
                          <a:effectLst/>
                        </a:rPr>
                        <a:t>Intrinseca significa</a:t>
                      </a:r>
                      <a:r>
                        <a:rPr lang="it-IT" sz="1100" baseline="0" noProof="0" dirty="0" smtClean="0">
                          <a:effectLst/>
                        </a:rPr>
                        <a:t> interna, cioè dentro di voi. Quando siete </a:t>
                      </a:r>
                      <a:r>
                        <a:rPr lang="it-IT" sz="1100" baseline="0" noProof="0" dirty="0" err="1" smtClean="0">
                          <a:effectLst/>
                        </a:rPr>
                        <a:t>intrinsecamenente</a:t>
                      </a:r>
                      <a:r>
                        <a:rPr lang="it-IT" sz="1100" baseline="0" noProof="0" dirty="0" smtClean="0">
                          <a:effectLst/>
                        </a:rPr>
                        <a:t> motivati, vi piace prendere parte alle attività, ai corsi e volete sviluppare determinate abilità unicamente per la soddisfazione di imparare e di divertirvi, e siete determinati a raggiungere obiettivi per essere più competenti. Non c’è una motivazione esterna.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baseline="0" noProof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aseline="0" noProof="0" dirty="0" smtClean="0">
                          <a:effectLst/>
                        </a:rPr>
                        <a:t>Parole chiave per la motivazione intrinseca: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noProof="0" dirty="0" smtClean="0">
                          <a:effectLst/>
                        </a:rPr>
                        <a:t>Risultati esterni, evitare le</a:t>
                      </a:r>
                      <a:r>
                        <a:rPr lang="it-IT" sz="1100" baseline="0" noProof="0" dirty="0" smtClean="0">
                          <a:effectLst/>
                        </a:rPr>
                        <a:t> punizioni, altri, “specchio sociale”.</a:t>
                      </a:r>
                      <a:endParaRPr lang="it-IT" sz="1100" noProof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noProof="0" dirty="0" smtClean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noProof="0" dirty="0" smtClean="0">
                          <a:effectLst/>
                        </a:rPr>
                        <a:t>Esempi: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noProof="0" dirty="0" smtClean="0">
                          <a:effectLst/>
                        </a:rPr>
                        <a:t>Passare il tempo</a:t>
                      </a:r>
                      <a:r>
                        <a:rPr lang="it-IT" sz="1100" baseline="0" noProof="0" dirty="0" smtClean="0">
                          <a:effectLst/>
                        </a:rPr>
                        <a:t> con gli amici perché vi piace la loro compagnia </a:t>
                      </a:r>
                      <a:r>
                        <a:rPr lang="it-IT" sz="1100" noProof="0" dirty="0" smtClean="0">
                          <a:effectLst/>
                        </a:rPr>
                        <a:t>Volontariato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noProof="0" dirty="0" smtClean="0">
                          <a:effectLst/>
                        </a:rPr>
                        <a:t>Fare sport con vostra madre/padre/figli/amici</a:t>
                      </a:r>
                      <a:endParaRPr lang="it-IT" sz="11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noProof="0" dirty="0" smtClean="0">
                          <a:effectLst/>
                        </a:rPr>
                        <a:t>Estrinseca significa</a:t>
                      </a:r>
                      <a:r>
                        <a:rPr lang="it-IT" sz="1100" baseline="0" noProof="0" dirty="0" smtClean="0">
                          <a:effectLst/>
                        </a:rPr>
                        <a:t> esterna o fuori da voi stessi. Questo tipo di motivazione è ovunque ed è usata di frequente nell’arco delle vostre vite. Quando siete motivate a comportarvi in un certo modo, a raggiungere degli obiettivi basati su risultati qualificati, piuttosto che per il piacere di raggiungerli, o all’apprendimento basato sull’esperienza. </a:t>
                      </a:r>
                      <a:r>
                        <a:rPr lang="it-IT" sz="1100" noProof="0" dirty="0" smtClean="0">
                          <a:effectLst/>
                        </a:rPr>
                        <a:t>Parole chiave per la motivazione estrinseca: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noProof="0" dirty="0" smtClean="0">
                          <a:effectLst/>
                        </a:rPr>
                        <a:t>Divertirvi</a:t>
                      </a:r>
                      <a:r>
                        <a:rPr lang="it-IT" sz="1100" baseline="0" noProof="0" dirty="0" smtClean="0">
                          <a:effectLst/>
                        </a:rPr>
                        <a:t>, senza potenziali premi dall’esterno, io e le mie passioni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noProof="0" dirty="0" smtClean="0">
                          <a:effectLst/>
                        </a:rPr>
                        <a:t>Esempi: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noProof="0" dirty="0" smtClean="0">
                          <a:effectLst/>
                        </a:rPr>
                        <a:t>Leggere</a:t>
                      </a:r>
                      <a:r>
                        <a:rPr lang="it-IT" sz="1100" baseline="0" noProof="0" dirty="0" smtClean="0">
                          <a:effectLst/>
                        </a:rPr>
                        <a:t> un libro</a:t>
                      </a:r>
                      <a:endParaRPr lang="it-IT" sz="1100" noProof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noProof="0" dirty="0" smtClean="0">
                          <a:effectLst/>
                        </a:rPr>
                        <a:t>Collezionare</a:t>
                      </a:r>
                      <a:r>
                        <a:rPr lang="it-IT" sz="1100" baseline="0" noProof="0" dirty="0" smtClean="0">
                          <a:effectLst/>
                        </a:rPr>
                        <a:t> francobolli</a:t>
                      </a:r>
                      <a:endParaRPr lang="it-IT" sz="1100" noProof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Fare</a:t>
                      </a:r>
                      <a:r>
                        <a:rPr lang="it-IT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sport da soli </a:t>
                      </a:r>
                      <a:endParaRPr lang="it-IT" sz="11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Prostokąt 5"/>
          <p:cNvSpPr/>
          <p:nvPr/>
        </p:nvSpPr>
        <p:spPr>
          <a:xfrm>
            <a:off x="4602623" y="5301208"/>
            <a:ext cx="3998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Fonte: </a:t>
            </a:r>
            <a:r>
              <a:rPr lang="en-US" i="1" dirty="0"/>
              <a:t>psychology.about.com; study.com</a:t>
            </a:r>
            <a:endParaRPr lang="pl-PL" i="1" dirty="0"/>
          </a:p>
        </p:txBody>
      </p:sp>
    </p:spTree>
    <p:extLst>
      <p:ext uri="{BB962C8B-B14F-4D97-AF65-F5344CB8AC3E}">
        <p14:creationId xmlns:p14="http://schemas.microsoft.com/office/powerpoint/2010/main" xmlns="" val="4237261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Domande</a:t>
            </a:r>
            <a:r>
              <a:rPr lang="en-US" b="1" dirty="0" smtClean="0"/>
              <a:t> </a:t>
            </a:r>
            <a:r>
              <a:rPr lang="en-US" b="1" dirty="0" err="1" smtClean="0"/>
              <a:t>motivazionali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16</a:t>
            </a:fld>
            <a:endParaRPr lang="pl-PL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379935514"/>
              </p:ext>
            </p:extLst>
          </p:nvPr>
        </p:nvGraphicFramePr>
        <p:xfrm>
          <a:off x="1043608" y="1628800"/>
          <a:ext cx="7200800" cy="52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466822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 smtClean="0"/>
              <a:t>C</a:t>
            </a:r>
            <a:r>
              <a:rPr lang="it-IT" b="1" dirty="0" err="1" smtClean="0"/>
              <a:t>erchio</a:t>
            </a:r>
            <a:r>
              <a:rPr lang="it-IT" b="1" dirty="0" smtClean="0"/>
              <a:t> della coesione della vita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17</a:t>
            </a:fld>
            <a:endParaRPr lang="pl-PL"/>
          </a:p>
        </p:txBody>
      </p:sp>
      <p:pic>
        <p:nvPicPr>
          <p:cNvPr id="5" name="Obraz 4" descr="C:\Users\kgacal\Pictures\My Screen Shots\Screen Shot 05-24-15 at 09.57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8496944" cy="35483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428176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 smtClean="0"/>
              <a:t>Val</a:t>
            </a:r>
            <a:r>
              <a:rPr lang="it-IT" b="1" dirty="0" smtClean="0"/>
              <a:t>ori</a:t>
            </a:r>
            <a:endParaRPr lang="pl-PL" b="1" dirty="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96861574"/>
              </p:ext>
            </p:extLst>
          </p:nvPr>
        </p:nvGraphicFramePr>
        <p:xfrm>
          <a:off x="395536" y="1412776"/>
          <a:ext cx="8424936" cy="690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8312"/>
                <a:gridCol w="2808312"/>
                <a:gridCol w="2808312"/>
              </a:tblGrid>
              <a:tr h="6309320">
                <a:tc>
                  <a:txBody>
                    <a:bodyPr/>
                    <a:lstStyle/>
                    <a:p>
                      <a:pPr>
                        <a:lnSpc>
                          <a:spcPts val="1050"/>
                        </a:lnSpc>
                        <a:spcAft>
                          <a:spcPts val="750"/>
                        </a:spcAft>
                      </a:pPr>
                      <a:r>
                        <a:rPr lang="en-US" sz="600" dirty="0" err="1" smtClean="0">
                          <a:effectLst/>
                        </a:rPr>
                        <a:t>Responsabilità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Accuratezza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smtClean="0">
                          <a:effectLst/>
                        </a:rPr>
                        <a:t>Conquista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Avventurosità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Altruismo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Ambizione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Assertività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Equilibrio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Essere</a:t>
                      </a:r>
                      <a:r>
                        <a:rPr lang="en-US" sz="600" dirty="0" smtClean="0">
                          <a:effectLst/>
                        </a:rPr>
                        <a:t> </a:t>
                      </a:r>
                      <a:r>
                        <a:rPr lang="en-US" sz="600" dirty="0" err="1" smtClean="0">
                          <a:effectLst/>
                        </a:rPr>
                        <a:t>il</a:t>
                      </a:r>
                      <a:r>
                        <a:rPr lang="en-US" sz="600" dirty="0" smtClean="0">
                          <a:effectLst/>
                        </a:rPr>
                        <a:t> </a:t>
                      </a:r>
                      <a:r>
                        <a:rPr lang="en-US" sz="600" dirty="0" err="1" smtClean="0">
                          <a:effectLst/>
                        </a:rPr>
                        <a:t>migliore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Appartenenza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Audacia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Calma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Premura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Attitudine</a:t>
                      </a:r>
                      <a:r>
                        <a:rPr lang="en-US" sz="600" baseline="0" dirty="0" smtClean="0">
                          <a:effectLst/>
                        </a:rPr>
                        <a:t> </a:t>
                      </a:r>
                      <a:r>
                        <a:rPr lang="en-US" sz="600" baseline="0" dirty="0" err="1" smtClean="0">
                          <a:effectLst/>
                        </a:rPr>
                        <a:t>alla</a:t>
                      </a:r>
                      <a:r>
                        <a:rPr lang="en-US" sz="600" baseline="0" dirty="0" smtClean="0">
                          <a:effectLst/>
                        </a:rPr>
                        <a:t> </a:t>
                      </a:r>
                      <a:r>
                        <a:rPr lang="en-US" sz="600" baseline="0" dirty="0" err="1" smtClean="0">
                          <a:effectLst/>
                        </a:rPr>
                        <a:t>sfida</a:t>
                      </a:r>
                      <a:endParaRPr lang="en-US" sz="600" baseline="0" dirty="0" smtClean="0">
                        <a:effectLst/>
                      </a:endParaRPr>
                    </a:p>
                    <a:p>
                      <a:pPr>
                        <a:lnSpc>
                          <a:spcPts val="1050"/>
                        </a:lnSpc>
                        <a:spcAft>
                          <a:spcPts val="750"/>
                        </a:spcAft>
                      </a:pPr>
                      <a:r>
                        <a:rPr lang="en-US" sz="600" dirty="0" err="1" smtClean="0">
                          <a:effectLst/>
                        </a:rPr>
                        <a:t>Allegria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Apertura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Impegno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Comunità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Compassione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Competitività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Consistenza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Appagamento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Miglioramento</a:t>
                      </a:r>
                      <a:r>
                        <a:rPr lang="en-US" sz="600" baseline="0" dirty="0" smtClean="0">
                          <a:effectLst/>
                        </a:rPr>
                        <a:t> continuo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Contribuzione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Controllo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Coperazione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Correttezza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Cortesia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Creatività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Curiosità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Decisione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Democrazia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Affidabilità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Determinazione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Dedicazione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Diligenza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Disciplina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Discrezione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Diversità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Dinamismo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Economia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Efficienza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Efficacia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Eleganza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Empatia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Appagamento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Entusiasmo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Uguaglianza</a:t>
                      </a:r>
                      <a:endParaRPr lang="pl-PL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88" marR="46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50"/>
                        </a:lnSpc>
                        <a:spcAft>
                          <a:spcPts val="750"/>
                        </a:spcAft>
                      </a:pPr>
                      <a:r>
                        <a:rPr lang="en-US" sz="600" dirty="0" err="1" smtClean="0">
                          <a:effectLst/>
                        </a:rPr>
                        <a:t>Eccellenza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Eccitazione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Esperienza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Esplorazione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Espressività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Giustizia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Fede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Orientamento</a:t>
                      </a:r>
                      <a:r>
                        <a:rPr lang="en-US" sz="600" baseline="0" dirty="0" smtClean="0">
                          <a:effectLst/>
                        </a:rPr>
                        <a:t> </a:t>
                      </a:r>
                      <a:r>
                        <a:rPr lang="en-US" sz="600" baseline="0" dirty="0" err="1" smtClean="0">
                          <a:effectLst/>
                        </a:rPr>
                        <a:t>alla</a:t>
                      </a:r>
                      <a:r>
                        <a:rPr lang="en-US" sz="600" baseline="0" dirty="0" smtClean="0">
                          <a:effectLst/>
                        </a:rPr>
                        <a:t> </a:t>
                      </a:r>
                      <a:r>
                        <a:rPr lang="en-US" sz="600" baseline="0" dirty="0" err="1" smtClean="0">
                          <a:effectLst/>
                        </a:rPr>
                        <a:t>famiglia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Fedeltà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smtClean="0">
                          <a:effectLst/>
                        </a:rPr>
                        <a:t>Sport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Fluidità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Concentrazione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Libertà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smtClean="0">
                          <a:effectLst/>
                        </a:rPr>
                        <a:t>Divertimento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Generosità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Bontà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Grazia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Crescita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Felicità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Duro</a:t>
                      </a:r>
                      <a:r>
                        <a:rPr lang="en-US" sz="600" baseline="0" dirty="0" smtClean="0">
                          <a:effectLst/>
                        </a:rPr>
                        <a:t> </a:t>
                      </a:r>
                      <a:r>
                        <a:rPr lang="en-US" sz="600" baseline="0" dirty="0" err="1" smtClean="0">
                          <a:effectLst/>
                        </a:rPr>
                        <a:t>lavoro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smtClean="0">
                          <a:effectLst/>
                        </a:rPr>
                        <a:t>Salute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Aiutare</a:t>
                      </a:r>
                      <a:r>
                        <a:rPr lang="en-US" sz="600" baseline="0" dirty="0" smtClean="0">
                          <a:effectLst/>
                        </a:rPr>
                        <a:t> la </a:t>
                      </a:r>
                      <a:r>
                        <a:rPr lang="en-US" sz="600" baseline="0" dirty="0" err="1" smtClean="0">
                          <a:effectLst/>
                        </a:rPr>
                        <a:t>società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Santità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Onestà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Onore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Umiltà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Indipendenza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Ingenuità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Armonia</a:t>
                      </a:r>
                      <a:r>
                        <a:rPr lang="en-US" sz="600" baseline="0" dirty="0" smtClean="0">
                          <a:effectLst/>
                        </a:rPr>
                        <a:t> </a:t>
                      </a:r>
                      <a:r>
                        <a:rPr lang="en-US" sz="600" baseline="0" dirty="0" err="1" smtClean="0">
                          <a:effectLst/>
                        </a:rPr>
                        <a:t>interiore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Curiosità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Profondità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Intelligenza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Intellettualità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Intuizione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Gioia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Giustizia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Direzione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Eredità</a:t>
                      </a:r>
                      <a:r>
                        <a:rPr lang="en-US" sz="600" baseline="0" dirty="0" smtClean="0">
                          <a:effectLst/>
                        </a:rPr>
                        <a:t> 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smtClean="0">
                          <a:effectLst/>
                        </a:rPr>
                        <a:t>Amore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Lealtà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smtClean="0">
                          <a:effectLst/>
                        </a:rPr>
                        <a:t>Fare</a:t>
                      </a:r>
                      <a:r>
                        <a:rPr lang="en-US" sz="600" baseline="0" dirty="0" smtClean="0">
                          <a:effectLst/>
                        </a:rPr>
                        <a:t> la </a:t>
                      </a:r>
                      <a:r>
                        <a:rPr lang="en-US" sz="600" baseline="0" dirty="0" err="1" smtClean="0">
                          <a:effectLst/>
                        </a:rPr>
                        <a:t>differenza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Maestria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Merito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Obbedienza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Apertura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Ordine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Originalità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Patriottismo</a:t>
                      </a:r>
                      <a:endParaRPr lang="pl-PL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88" marR="46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50"/>
                        </a:lnSpc>
                        <a:spcAft>
                          <a:spcPts val="750"/>
                        </a:spcAft>
                      </a:pPr>
                      <a:r>
                        <a:rPr lang="en-US" sz="600" dirty="0" err="1" smtClean="0">
                          <a:effectLst/>
                        </a:rPr>
                        <a:t>Perfezione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smtClean="0">
                          <a:effectLst/>
                        </a:rPr>
                        <a:t>Pietà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Positività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Practica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Prontezza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Professionalità</a:t>
                      </a:r>
                      <a:endParaRPr lang="en-US" sz="600" dirty="0" smtClean="0">
                        <a:effectLst/>
                      </a:endParaRPr>
                    </a:p>
                    <a:p>
                      <a:pPr>
                        <a:lnSpc>
                          <a:spcPts val="1050"/>
                        </a:lnSpc>
                        <a:spcAft>
                          <a:spcPts val="750"/>
                        </a:spcAft>
                      </a:pPr>
                      <a:r>
                        <a:rPr lang="en-US" sz="600" dirty="0" err="1" smtClean="0">
                          <a:effectLst/>
                        </a:rPr>
                        <a:t>Prudenza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Qualità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Affidabilità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Intraprendenza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Compostezza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Orientamento</a:t>
                      </a:r>
                      <a:r>
                        <a:rPr lang="en-US" sz="600" baseline="0" dirty="0" smtClean="0">
                          <a:effectLst/>
                        </a:rPr>
                        <a:t> al </a:t>
                      </a:r>
                      <a:r>
                        <a:rPr lang="en-US" sz="600" baseline="0" dirty="0" err="1" smtClean="0">
                          <a:effectLst/>
                        </a:rPr>
                        <a:t>risultato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Rigore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Sicurezza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Indipendenza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Autocontrollo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Altruismo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Personalità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Sensibilità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Serenità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Servizio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Sagacia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Semplicità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Correttezza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Rapidità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Spontaneità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Stabilità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Strategia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Forza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Struttura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Successo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Supporto</a:t>
                      </a:r>
                      <a:endParaRPr lang="en-US" sz="600" dirty="0">
                        <a:effectLst/>
                      </a:endParaRPr>
                    </a:p>
                    <a:p>
                      <a:pPr>
                        <a:lnSpc>
                          <a:spcPts val="1050"/>
                        </a:lnSpc>
                        <a:spcAft>
                          <a:spcPts val="750"/>
                        </a:spcAft>
                      </a:pPr>
                      <a:r>
                        <a:rPr lang="en-US" sz="600" dirty="0" err="1" smtClean="0">
                          <a:effectLst/>
                        </a:rPr>
                        <a:t>Lavoro</a:t>
                      </a:r>
                      <a:r>
                        <a:rPr lang="en-US" sz="600" baseline="0" dirty="0" smtClean="0">
                          <a:effectLst/>
                        </a:rPr>
                        <a:t> di </a:t>
                      </a:r>
                      <a:r>
                        <a:rPr lang="en-US" sz="600" baseline="0" dirty="0" err="1" smtClean="0">
                          <a:effectLst/>
                        </a:rPr>
                        <a:t>squadra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Temperanza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Riconoscenza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Accuratezza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Premura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Puntualità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Tolleranza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Tradizionalismo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Fiducia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Verità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Comprensione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Unicità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Unità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Utilità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Visione</a:t>
                      </a:r>
                      <a:r>
                        <a:rPr lang="en-US" sz="600" dirty="0">
                          <a:effectLst/>
                        </a:rPr>
                        <a:t/>
                      </a:r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 smtClean="0">
                          <a:effectLst/>
                        </a:rPr>
                        <a:t>Vitalità</a:t>
                      </a:r>
                      <a:endParaRPr lang="pl-PL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88" marR="46288" marT="0" marB="0"/>
                </a:tc>
              </a:tr>
            </a:tbl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709217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/>
              <a:t>Modello di business</a:t>
            </a:r>
            <a:r>
              <a:rPr lang="pl-PL" b="1" dirty="0" smtClean="0"/>
              <a:t>- I</a:t>
            </a:r>
            <a:endParaRPr lang="pl-PL" b="1" dirty="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75923575"/>
              </p:ext>
            </p:extLst>
          </p:nvPr>
        </p:nvGraphicFramePr>
        <p:xfrm>
          <a:off x="539552" y="1484784"/>
          <a:ext cx="7920880" cy="48245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8692"/>
                <a:gridCol w="5422188"/>
              </a:tblGrid>
              <a:tr h="6915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pl-PL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Chi </a:t>
                      </a:r>
                      <a:r>
                        <a:rPr lang="en-US" sz="1600" dirty="0" err="1" smtClean="0">
                          <a:effectLst/>
                        </a:rPr>
                        <a:t>siete</a:t>
                      </a:r>
                      <a:r>
                        <a:rPr lang="en-US" sz="1600" dirty="0" smtClean="0">
                          <a:effectLst/>
                        </a:rPr>
                        <a:t> e </a:t>
                      </a:r>
                      <a:r>
                        <a:rPr lang="en-US" sz="1600" dirty="0" err="1" smtClean="0">
                          <a:effectLst/>
                        </a:rPr>
                        <a:t>cosa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r>
                        <a:rPr lang="en-US" sz="1600" dirty="0" err="1" smtClean="0">
                          <a:effectLst/>
                        </a:rPr>
                        <a:t>avete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65" marR="6346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pl-P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65" marR="63465" marT="0" marB="0"/>
                </a:tc>
              </a:tr>
              <a:tr h="6915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pl-PL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Chi</a:t>
                      </a:r>
                      <a:r>
                        <a:rPr lang="it-IT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vi aiuta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65" marR="6346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 </a:t>
                      </a:r>
                      <a:endParaRPr lang="pl-P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65" marR="63465" marT="0" marB="0"/>
                </a:tc>
              </a:tr>
              <a:tr h="6558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Cosa</a:t>
                      </a:r>
                      <a:r>
                        <a:rPr lang="it-IT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fate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65" marR="6346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 </a:t>
                      </a:r>
                      <a:endParaRPr lang="pl-P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65" marR="63465" marT="0" marB="0"/>
                </a:tc>
              </a:tr>
              <a:tr h="6915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Come</a:t>
                      </a:r>
                      <a:r>
                        <a:rPr lang="it-IT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aiutate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65" marR="6346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 </a:t>
                      </a:r>
                      <a:endParaRPr lang="pl-P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65" marR="63465" marT="0" marB="0"/>
                </a:tc>
              </a:tr>
              <a:tr h="6558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Chi</a:t>
                      </a:r>
                      <a:r>
                        <a:rPr lang="it-IT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aiutate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65" marR="6346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 </a:t>
                      </a:r>
                      <a:endParaRPr lang="pl-P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65" marR="63465" marT="0" marB="0"/>
                </a:tc>
              </a:tr>
              <a:tr h="7466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pl-PL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Cosa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date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65" marR="6346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pl-P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65" marR="63465" marT="0" marB="0"/>
                </a:tc>
              </a:tr>
              <a:tr h="6915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pl-PL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Cosa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ottenete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65" marR="6346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pl-P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65" marR="63465" marT="0" marB="0"/>
                </a:tc>
              </a:tr>
            </a:tbl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050778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pl-PL" b="1" dirty="0" smtClean="0"/>
              <a:t>Pedagog</a:t>
            </a:r>
            <a:r>
              <a:rPr lang="it-IT" b="1" dirty="0" err="1" smtClean="0"/>
              <a:t>ia</a:t>
            </a:r>
            <a:r>
              <a:rPr lang="pl-PL" b="1" dirty="0" smtClean="0"/>
              <a:t> vs. Andragog</a:t>
            </a:r>
            <a:r>
              <a:rPr lang="it-IT" b="1" dirty="0" err="1" smtClean="0"/>
              <a:t>ia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dirty="0" smtClean="0">
                <a:cs typeface="Times New Roman" panose="02020603050405020304" pitchFamily="18" charset="0"/>
              </a:rPr>
              <a:t>La </a:t>
            </a:r>
            <a:r>
              <a:rPr lang="en-US" dirty="0" err="1" smtClean="0">
                <a:cs typeface="Times New Roman" panose="02020603050405020304" pitchFamily="18" charset="0"/>
              </a:rPr>
              <a:t>pedagogia</a:t>
            </a:r>
            <a:r>
              <a:rPr lang="en-US" dirty="0" smtClean="0">
                <a:cs typeface="Times New Roman" panose="02020603050405020304" pitchFamily="18" charset="0"/>
              </a:rPr>
              <a:t> ha </a:t>
            </a:r>
            <a:r>
              <a:rPr lang="en-US" dirty="0" err="1" smtClean="0">
                <a:cs typeface="Times New Roman" panose="02020603050405020304" pitchFamily="18" charset="0"/>
              </a:rPr>
              <a:t>assunto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il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significato</a:t>
            </a:r>
            <a:r>
              <a:rPr lang="en-US" dirty="0" smtClean="0">
                <a:cs typeface="Times New Roman" panose="02020603050405020304" pitchFamily="18" charset="0"/>
              </a:rPr>
              <a:t> di “come </a:t>
            </a:r>
            <a:r>
              <a:rPr lang="en-US" dirty="0" err="1" smtClean="0">
                <a:cs typeface="Times New Roman" panose="02020603050405020304" pitchFamily="18" charset="0"/>
              </a:rPr>
              <a:t>insegniamo</a:t>
            </a:r>
            <a:r>
              <a:rPr lang="en-US" dirty="0" smtClean="0">
                <a:cs typeface="Times New Roman" panose="02020603050405020304" pitchFamily="18" charset="0"/>
              </a:rPr>
              <a:t>”, </a:t>
            </a:r>
            <a:r>
              <a:rPr lang="en-US" dirty="0" err="1" smtClean="0">
                <a:cs typeface="Times New Roman" panose="02020603050405020304" pitchFamily="18" charset="0"/>
              </a:rPr>
              <a:t>che</a:t>
            </a:r>
            <a:r>
              <a:rPr lang="en-US" dirty="0" smtClean="0">
                <a:cs typeface="Times New Roman" panose="02020603050405020304" pitchFamily="18" charset="0"/>
              </a:rPr>
              <a:t> in </a:t>
            </a:r>
            <a:r>
              <a:rPr lang="en-US" dirty="0" err="1" smtClean="0">
                <a:cs typeface="Times New Roman" panose="02020603050405020304" pitchFamily="18" charset="0"/>
              </a:rPr>
              <a:t>alcuni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casi</a:t>
            </a:r>
            <a:r>
              <a:rPr lang="en-US" dirty="0" smtClean="0">
                <a:cs typeface="Times New Roman" panose="02020603050405020304" pitchFamily="18" charset="0"/>
              </a:rPr>
              <a:t> è </a:t>
            </a:r>
            <a:r>
              <a:rPr lang="en-US" dirty="0" err="1" smtClean="0">
                <a:cs typeface="Times New Roman" panose="02020603050405020304" pitchFamily="18" charset="0"/>
              </a:rPr>
              <a:t>influenzato</a:t>
            </a:r>
            <a:r>
              <a:rPr lang="en-US" dirty="0" smtClean="0">
                <a:cs typeface="Times New Roman" panose="02020603050405020304" pitchFamily="18" charset="0"/>
              </a:rPr>
              <a:t> da come </a:t>
            </a:r>
            <a:r>
              <a:rPr lang="en-US" dirty="0" err="1" smtClean="0">
                <a:cs typeface="Times New Roman" panose="02020603050405020304" pitchFamily="18" charset="0"/>
              </a:rPr>
              <a:t>gli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studenti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apprendono</a:t>
            </a:r>
            <a:r>
              <a:rPr lang="en-US" dirty="0" smtClean="0">
                <a:cs typeface="Times New Roman" panose="02020603050405020304" pitchFamily="18" charset="0"/>
              </a:rPr>
              <a:t>. </a:t>
            </a:r>
            <a:r>
              <a:rPr lang="en-US" dirty="0" err="1" smtClean="0">
                <a:cs typeface="Times New Roman" panose="02020603050405020304" pitchFamily="18" charset="0"/>
              </a:rPr>
              <a:t>L’andragogia</a:t>
            </a:r>
            <a:r>
              <a:rPr lang="en-US" dirty="0" smtClean="0">
                <a:cs typeface="Times New Roman" panose="02020603050405020304" pitchFamily="18" charset="0"/>
              </a:rPr>
              <a:t> è </a:t>
            </a:r>
            <a:r>
              <a:rPr lang="en-US" dirty="0" err="1" smtClean="0">
                <a:cs typeface="Times New Roman" panose="02020603050405020304" pitchFamily="18" charset="0"/>
              </a:rPr>
              <a:t>spesso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descritta</a:t>
            </a:r>
            <a:r>
              <a:rPr lang="en-US" dirty="0" smtClean="0">
                <a:cs typeface="Times New Roman" panose="02020603050405020304" pitchFamily="18" charset="0"/>
              </a:rPr>
              <a:t> come </a:t>
            </a:r>
            <a:r>
              <a:rPr lang="en-US" dirty="0" err="1" smtClean="0">
                <a:cs typeface="Times New Roman" panose="02020603050405020304" pitchFamily="18" charset="0"/>
              </a:rPr>
              <a:t>una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teoria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su</a:t>
            </a:r>
            <a:r>
              <a:rPr lang="en-US" dirty="0" smtClean="0">
                <a:cs typeface="Times New Roman" panose="02020603050405020304" pitchFamily="18" charset="0"/>
              </a:rPr>
              <a:t> come </a:t>
            </a:r>
            <a:r>
              <a:rPr lang="en-US" dirty="0" err="1" smtClean="0">
                <a:cs typeface="Times New Roman" panose="02020603050405020304" pitchFamily="18" charset="0"/>
              </a:rPr>
              <a:t>apprendono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gli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adulti</a:t>
            </a:r>
            <a:r>
              <a:rPr lang="en-US" dirty="0" smtClean="0">
                <a:cs typeface="Times New Roman" panose="02020603050405020304" pitchFamily="18" charset="0"/>
              </a:rPr>
              <a:t>, ma in </a:t>
            </a:r>
            <a:r>
              <a:rPr lang="en-US" dirty="0" err="1" smtClean="0">
                <a:cs typeface="Times New Roman" panose="02020603050405020304" pitchFamily="18" charset="0"/>
              </a:rPr>
              <a:t>realtà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si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riferisce</a:t>
            </a:r>
            <a:r>
              <a:rPr lang="en-US" dirty="0" smtClean="0">
                <a:cs typeface="Times New Roman" panose="02020603050405020304" pitchFamily="18" charset="0"/>
              </a:rPr>
              <a:t> a come </a:t>
            </a:r>
            <a:r>
              <a:rPr lang="en-US" dirty="0" err="1" smtClean="0">
                <a:cs typeface="Times New Roman" panose="02020603050405020304" pitchFamily="18" charset="0"/>
              </a:rPr>
              <a:t>gli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esseri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umani</a:t>
            </a:r>
            <a:r>
              <a:rPr lang="en-US" dirty="0" smtClean="0">
                <a:cs typeface="Times New Roman" panose="02020603050405020304" pitchFamily="18" charset="0"/>
              </a:rPr>
              <a:t> in </a:t>
            </a:r>
            <a:r>
              <a:rPr lang="en-US" dirty="0" err="1" smtClean="0">
                <a:cs typeface="Times New Roman" panose="02020603050405020304" pitchFamily="18" charset="0"/>
              </a:rPr>
              <a:t>generale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apprendono</a:t>
            </a:r>
            <a:r>
              <a:rPr lang="en-US" dirty="0" smtClean="0">
                <a:cs typeface="Times New Roman" panose="02020603050405020304" pitchFamily="18" charset="0"/>
              </a:rPr>
              <a:t>, dal </a:t>
            </a:r>
            <a:r>
              <a:rPr lang="en-US" dirty="0" err="1" smtClean="0">
                <a:cs typeface="Times New Roman" panose="02020603050405020304" pitchFamily="18" charset="0"/>
              </a:rPr>
              <a:t>momento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smtClean="0">
                <a:cs typeface="Times New Roman" panose="02020603050405020304" pitchFamily="18" charset="0"/>
              </a:rPr>
              <a:t>in cui </a:t>
            </a:r>
            <a:r>
              <a:rPr lang="en-US" dirty="0" err="1" smtClean="0">
                <a:cs typeface="Times New Roman" panose="02020603050405020304" pitchFamily="18" charset="0"/>
              </a:rPr>
              <a:t>hanno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raggiunto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il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punto</a:t>
            </a:r>
            <a:r>
              <a:rPr lang="en-US" dirty="0" smtClean="0">
                <a:cs typeface="Times New Roman" panose="02020603050405020304" pitchFamily="18" charset="0"/>
              </a:rPr>
              <a:t> di </a:t>
            </a:r>
            <a:r>
              <a:rPr lang="en-US" dirty="0" err="1" smtClean="0">
                <a:cs typeface="Times New Roman" panose="02020603050405020304" pitchFamily="18" charset="0"/>
              </a:rPr>
              <a:t>sviluppo</a:t>
            </a:r>
            <a:r>
              <a:rPr lang="en-US" dirty="0" smtClean="0">
                <a:cs typeface="Times New Roman" panose="02020603050405020304" pitchFamily="18" charset="0"/>
              </a:rPr>
              <a:t> in cui </a:t>
            </a:r>
            <a:r>
              <a:rPr lang="en-US" dirty="0" err="1" smtClean="0">
                <a:cs typeface="Times New Roman" panose="02020603050405020304" pitchFamily="18" charset="0"/>
              </a:rPr>
              <a:t>conoscono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il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linguaggio</a:t>
            </a:r>
            <a:r>
              <a:rPr lang="en-US" dirty="0" smtClean="0">
                <a:cs typeface="Times New Roman" panose="02020603050405020304" pitchFamily="18" charset="0"/>
              </a:rPr>
              <a:t>, le </a:t>
            </a:r>
            <a:r>
              <a:rPr lang="en-US" dirty="0" err="1" smtClean="0">
                <a:cs typeface="Times New Roman" panose="02020603050405020304" pitchFamily="18" charset="0"/>
              </a:rPr>
              <a:t>storie</a:t>
            </a:r>
            <a:r>
              <a:rPr lang="en-US" dirty="0" smtClean="0">
                <a:cs typeface="Times New Roman" panose="02020603050405020304" pitchFamily="18" charset="0"/>
              </a:rPr>
              <a:t> e le </a:t>
            </a:r>
            <a:r>
              <a:rPr lang="en-US" dirty="0" err="1" smtClean="0">
                <a:cs typeface="Times New Roman" panose="02020603050405020304" pitchFamily="18" charset="0"/>
              </a:rPr>
              <a:t>norme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culturali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della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società</a:t>
            </a:r>
            <a:r>
              <a:rPr lang="en-US" dirty="0" smtClean="0">
                <a:cs typeface="Times New Roman" panose="02020603050405020304" pitchFamily="18" charset="0"/>
              </a:rPr>
              <a:t> in cui </a:t>
            </a:r>
            <a:r>
              <a:rPr lang="en-US" dirty="0" err="1" smtClean="0">
                <a:cs typeface="Times New Roman" panose="02020603050405020304" pitchFamily="18" charset="0"/>
              </a:rPr>
              <a:t>vivono</a:t>
            </a:r>
            <a:r>
              <a:rPr lang="en-US" dirty="0" smtClean="0">
                <a:cs typeface="Times New Roman" panose="02020603050405020304" pitchFamily="18" charset="0"/>
              </a:rPr>
              <a:t>. </a:t>
            </a:r>
            <a:r>
              <a:rPr lang="en-US" dirty="0" err="1" smtClean="0">
                <a:cs typeface="Times New Roman" panose="02020603050405020304" pitchFamily="18" charset="0"/>
              </a:rPr>
              <a:t>Una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volta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che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sai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parlare</a:t>
            </a:r>
            <a:r>
              <a:rPr lang="en-US" dirty="0" smtClean="0">
                <a:cs typeface="Times New Roman" panose="02020603050405020304" pitchFamily="18" charset="0"/>
              </a:rPr>
              <a:t> e </a:t>
            </a:r>
            <a:r>
              <a:rPr lang="en-US" dirty="0" err="1" smtClean="0">
                <a:cs typeface="Times New Roman" panose="02020603050405020304" pitchFamily="18" charset="0"/>
              </a:rPr>
              <a:t>camminare</a:t>
            </a:r>
            <a:r>
              <a:rPr lang="en-US" dirty="0" smtClean="0"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cs typeface="Times New Roman" panose="02020603050405020304" pitchFamily="18" charset="0"/>
              </a:rPr>
              <a:t>conosci</a:t>
            </a:r>
            <a:r>
              <a:rPr lang="en-US" dirty="0" smtClean="0">
                <a:cs typeface="Times New Roman" panose="02020603050405020304" pitchFamily="18" charset="0"/>
              </a:rPr>
              <a:t> le </a:t>
            </a:r>
            <a:r>
              <a:rPr lang="en-US" dirty="0" err="1" smtClean="0">
                <a:cs typeface="Times New Roman" panose="02020603050405020304" pitchFamily="18" charset="0"/>
              </a:rPr>
              <a:t>filastrocche</a:t>
            </a:r>
            <a:r>
              <a:rPr lang="en-US" dirty="0" smtClean="0">
                <a:cs typeface="Times New Roman" panose="02020603050405020304" pitchFamily="18" charset="0"/>
              </a:rPr>
              <a:t> e </a:t>
            </a:r>
            <a:r>
              <a:rPr lang="en-US" dirty="0" err="1" smtClean="0">
                <a:cs typeface="Times New Roman" panose="02020603050405020304" pitchFamily="18" charset="0"/>
              </a:rPr>
              <a:t>i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racconti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tradizionali</a:t>
            </a:r>
            <a:r>
              <a:rPr lang="en-US" dirty="0" smtClean="0">
                <a:cs typeface="Times New Roman" panose="02020603050405020304" pitchFamily="18" charset="0"/>
              </a:rPr>
              <a:t>, e </a:t>
            </a:r>
            <a:r>
              <a:rPr lang="en-US" dirty="0" err="1" smtClean="0">
                <a:cs typeface="Times New Roman" panose="02020603050405020304" pitchFamily="18" charset="0"/>
              </a:rPr>
              <a:t>comprendi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gli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scherzi</a:t>
            </a:r>
            <a:r>
              <a:rPr lang="en-US" dirty="0" smtClean="0">
                <a:cs typeface="Times New Roman" panose="02020603050405020304" pitchFamily="18" charset="0"/>
              </a:rPr>
              <a:t>, le </a:t>
            </a:r>
            <a:r>
              <a:rPr lang="en-US" dirty="0" err="1" smtClean="0">
                <a:cs typeface="Times New Roman" panose="02020603050405020304" pitchFamily="18" charset="0"/>
              </a:rPr>
              <a:t>barzellette</a:t>
            </a:r>
            <a:r>
              <a:rPr lang="en-US" dirty="0" smtClean="0">
                <a:cs typeface="Times New Roman" panose="02020603050405020304" pitchFamily="18" charset="0"/>
              </a:rPr>
              <a:t> e </a:t>
            </a:r>
            <a:r>
              <a:rPr lang="en-US" dirty="0" err="1" smtClean="0">
                <a:cs typeface="Times New Roman" panose="02020603050405020304" pitchFamily="18" charset="0"/>
              </a:rPr>
              <a:t>i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modi</a:t>
            </a:r>
            <a:r>
              <a:rPr lang="en-US" dirty="0" smtClean="0">
                <a:cs typeface="Times New Roman" panose="02020603050405020304" pitchFamily="18" charset="0"/>
              </a:rPr>
              <a:t> di dire del </a:t>
            </a:r>
            <a:r>
              <a:rPr lang="en-US" dirty="0" err="1" smtClean="0">
                <a:cs typeface="Times New Roman" panose="02020603050405020304" pitchFamily="18" charset="0"/>
              </a:rPr>
              <a:t>tuo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quartiere</a:t>
            </a:r>
            <a:r>
              <a:rPr lang="en-US" dirty="0" smtClean="0">
                <a:cs typeface="Times New Roman" panose="02020603050405020304" pitchFamily="18" charset="0"/>
              </a:rPr>
              <a:t>, è </a:t>
            </a:r>
            <a:r>
              <a:rPr lang="en-US" dirty="0" err="1" smtClean="0">
                <a:cs typeface="Times New Roman" panose="02020603050405020304" pitchFamily="18" charset="0"/>
              </a:rPr>
              <a:t>una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buona</a:t>
            </a:r>
            <a:r>
              <a:rPr lang="en-US" dirty="0" smtClean="0">
                <a:cs typeface="Times New Roman" panose="02020603050405020304" pitchFamily="18" charset="0"/>
              </a:rPr>
              <a:t> idea </a:t>
            </a:r>
            <a:r>
              <a:rPr lang="en-US" dirty="0" err="1" smtClean="0">
                <a:cs typeface="Times New Roman" panose="02020603050405020304" pitchFamily="18" charset="0"/>
              </a:rPr>
              <a:t>avanzare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all’andragogia</a:t>
            </a:r>
            <a:r>
              <a:rPr lang="en-US" dirty="0" smtClean="0">
                <a:cs typeface="Times New Roman" panose="02020603050405020304" pitchFamily="18" charset="0"/>
              </a:rPr>
              <a:t>. Secondo un </a:t>
            </a:r>
            <a:r>
              <a:rPr lang="en-US" dirty="0" err="1" smtClean="0">
                <a:cs typeface="Times New Roman" panose="02020603050405020304" pitchFamily="18" charset="0"/>
              </a:rPr>
              <a:t>articolo</a:t>
            </a:r>
            <a:r>
              <a:rPr lang="en-US" dirty="0" smtClean="0">
                <a:cs typeface="Times New Roman" panose="02020603050405020304" pitchFamily="18" charset="0"/>
              </a:rPr>
              <a:t> di Malcom Knowles un </a:t>
            </a:r>
            <a:r>
              <a:rPr lang="en-US" dirty="0" err="1" smtClean="0">
                <a:cs typeface="Times New Roman" panose="02020603050405020304" pitchFamily="18" charset="0"/>
              </a:rPr>
              <a:t>professionista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americano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teorico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dell’aducazione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degli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adulti</a:t>
            </a:r>
            <a:r>
              <a:rPr lang="en-US" dirty="0" smtClean="0"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cs typeface="Times New Roman" panose="02020603050405020304" pitchFamily="18" charset="0"/>
              </a:rPr>
              <a:t>l’andagogia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può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essere</a:t>
            </a:r>
            <a:r>
              <a:rPr lang="en-US" dirty="0" smtClean="0">
                <a:cs typeface="Times New Roman" panose="02020603050405020304" pitchFamily="18" charset="0"/>
              </a:rPr>
              <a:t> definite come “</a:t>
            </a:r>
            <a:r>
              <a:rPr lang="en-US" dirty="0" err="1" smtClean="0">
                <a:cs typeface="Times New Roman" panose="02020603050405020304" pitchFamily="18" charset="0"/>
              </a:rPr>
              <a:t>l’arte</a:t>
            </a:r>
            <a:r>
              <a:rPr lang="en-US" dirty="0" smtClean="0">
                <a:cs typeface="Times New Roman" panose="02020603050405020304" pitchFamily="18" charset="0"/>
              </a:rPr>
              <a:t> e la </a:t>
            </a:r>
            <a:r>
              <a:rPr lang="en-US" dirty="0" err="1" smtClean="0">
                <a:cs typeface="Times New Roman" panose="02020603050405020304" pitchFamily="18" charset="0"/>
              </a:rPr>
              <a:t>scienza</a:t>
            </a:r>
            <a:r>
              <a:rPr lang="en-US" dirty="0" smtClean="0">
                <a:cs typeface="Times New Roman" panose="02020603050405020304" pitchFamily="18" charset="0"/>
              </a:rPr>
              <a:t> di </a:t>
            </a:r>
            <a:r>
              <a:rPr lang="en-US" dirty="0" err="1" smtClean="0">
                <a:cs typeface="Times New Roman" panose="02020603050405020304" pitchFamily="18" charset="0"/>
              </a:rPr>
              <a:t>aiutare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gli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cs typeface="Times New Roman" panose="02020603050405020304" pitchFamily="18" charset="0"/>
              </a:rPr>
              <a:t>adulti</a:t>
            </a:r>
            <a:r>
              <a:rPr lang="en-US" dirty="0" smtClean="0">
                <a:cs typeface="Times New Roman" panose="02020603050405020304" pitchFamily="18" charset="0"/>
              </a:rPr>
              <a:t> ad </a:t>
            </a:r>
            <a:r>
              <a:rPr lang="en-US" dirty="0" err="1" smtClean="0">
                <a:cs typeface="Times New Roman" panose="02020603050405020304" pitchFamily="18" charset="0"/>
              </a:rPr>
              <a:t>imparare</a:t>
            </a:r>
            <a:r>
              <a:rPr lang="en-US" dirty="0" smtClean="0">
                <a:cs typeface="Times New Roman" panose="02020603050405020304" pitchFamily="18" charset="0"/>
              </a:rPr>
              <a:t>” </a:t>
            </a:r>
            <a:endParaRPr lang="en-US" dirty="0" smtClean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pl-PL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2600" i="1" dirty="0" smtClean="0">
                <a:cs typeface="Times New Roman" panose="02020603050405020304" pitchFamily="18" charset="0"/>
              </a:rPr>
              <a:t>Fonte</a:t>
            </a:r>
            <a:r>
              <a:rPr lang="pl-PL" sz="2600" i="1" dirty="0" smtClean="0">
                <a:cs typeface="Times New Roman" panose="02020603050405020304" pitchFamily="18" charset="0"/>
              </a:rPr>
              <a:t>: </a:t>
            </a:r>
            <a:r>
              <a:rPr lang="en-US" sz="2600" i="1" dirty="0" err="1" smtClean="0">
                <a:cs typeface="Times New Roman" panose="02020603050405020304" pitchFamily="18" charset="0"/>
              </a:rPr>
              <a:t>Ferdi</a:t>
            </a:r>
            <a:r>
              <a:rPr lang="en-US" sz="2600" i="1" dirty="0" smtClean="0">
                <a:cs typeface="Times New Roman" panose="02020603050405020304" pitchFamily="18" charset="0"/>
              </a:rPr>
              <a:t> </a:t>
            </a:r>
            <a:r>
              <a:rPr lang="en-US" sz="2600" i="1" dirty="0" err="1">
                <a:cs typeface="Times New Roman" panose="02020603050405020304" pitchFamily="18" charset="0"/>
              </a:rPr>
              <a:t>Selim</a:t>
            </a:r>
            <a:r>
              <a:rPr lang="en-US" sz="2600" i="1" dirty="0">
                <a:cs typeface="Times New Roman" panose="02020603050405020304" pitchFamily="18" charset="0"/>
              </a:rPr>
              <a:t> “Digital Learning: Strengthening and Assessing 21</a:t>
            </a:r>
            <a:r>
              <a:rPr lang="en-US" sz="2600" i="1" baseline="30000" dirty="0">
                <a:cs typeface="Times New Roman" panose="02020603050405020304" pitchFamily="18" charset="0"/>
              </a:rPr>
              <a:t>st</a:t>
            </a:r>
            <a:r>
              <a:rPr lang="en-US" sz="2600" i="1" dirty="0">
                <a:cs typeface="Times New Roman" panose="02020603050405020304" pitchFamily="18" charset="0"/>
              </a:rPr>
              <a:t> Century Skills”</a:t>
            </a:r>
            <a:endParaRPr lang="pl-PL" sz="2600" i="1" dirty="0"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40264521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>Trovare </a:t>
            </a:r>
            <a:r>
              <a:rPr lang="it-IT" b="1" dirty="0" smtClean="0"/>
              <a:t>un talento- film</a:t>
            </a:r>
            <a:br>
              <a:rPr lang="it-IT" b="1" dirty="0" smtClean="0"/>
            </a:br>
            <a:endParaRPr lang="it-IT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2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US" u="sng" dirty="0" smtClean="0">
              <a:hlinkClick r:id="rId2"/>
            </a:endParaRPr>
          </a:p>
          <a:p>
            <a:pPr marL="0" indent="0">
              <a:buNone/>
            </a:pPr>
            <a:r>
              <a:rPr lang="en-US" u="sng" dirty="0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</a:t>
            </a:r>
            <a:r>
              <a:rPr lang="en-US" u="sng" dirty="0" smtClean="0">
                <a:hlinkClick r:id="rId2"/>
              </a:rPr>
              <a:t>www.youtube.com/watch?t=73&amp;v=gnuFrtTNUTc</a:t>
            </a:r>
            <a:endParaRPr lang="pl-PL" u="sng" dirty="0" smtClean="0"/>
          </a:p>
          <a:p>
            <a:pPr marL="0" indent="0">
              <a:buNone/>
            </a:pPr>
            <a:endParaRPr lang="pl-PL" u="sng" dirty="0"/>
          </a:p>
          <a:p>
            <a:pPr marL="0" indent="0">
              <a:buNone/>
            </a:pPr>
            <a:endParaRPr lang="pl-PL" u="sng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20</a:t>
            </a:fld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539552" y="3140968"/>
            <a:ext cx="86044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smtClean="0"/>
              <a:t>Tit</a:t>
            </a:r>
            <a:r>
              <a:rPr lang="it-IT" sz="4000" dirty="0" err="1" smtClean="0"/>
              <a:t>olo</a:t>
            </a:r>
            <a:r>
              <a:rPr lang="pl-PL" sz="4000" dirty="0" smtClean="0"/>
              <a:t>: </a:t>
            </a:r>
            <a:r>
              <a:rPr lang="it-IT" sz="4000" dirty="0" smtClean="0"/>
              <a:t>Black, il mio viaggio con lo yo-yo</a:t>
            </a:r>
            <a:r>
              <a:rPr lang="pl-PL" sz="4000" dirty="0" smtClean="0"/>
              <a:t>(from TED Talks)</a:t>
            </a:r>
            <a:endParaRPr lang="en-US" sz="40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5606736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/>
              <a:t>Persona </a:t>
            </a:r>
            <a:r>
              <a:rPr lang="pl-PL" b="1" dirty="0" smtClean="0"/>
              <a:t>WIOSNA 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21</a:t>
            </a:fld>
            <a:endParaRPr lang="pl-PL"/>
          </a:p>
        </p:txBody>
      </p:sp>
      <p:pic>
        <p:nvPicPr>
          <p:cNvPr id="5" name="Obraz 4" descr="C:\Users\kgacal\Pictures\My Screen Shots\Screen Shot 05-24-15 at 10.27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7992888" cy="5297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3574423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22</a:t>
            </a:fld>
            <a:endParaRPr lang="pl-PL"/>
          </a:p>
        </p:txBody>
      </p:sp>
      <p:pic>
        <p:nvPicPr>
          <p:cNvPr id="5" name="Obraz 4" descr="http://www.topgameskids.com.br/thumbs_jogos/169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00808"/>
            <a:ext cx="5215890" cy="3568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78494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z="4900" b="1" dirty="0" smtClean="0"/>
              <a:t/>
            </a:r>
            <a:br>
              <a:rPr lang="it-IT" sz="4900" b="1" dirty="0" smtClean="0"/>
            </a:br>
            <a:r>
              <a:rPr lang="it-IT" sz="4900" b="1" dirty="0" smtClean="0"/>
              <a:t>Cosa </a:t>
            </a:r>
            <a:r>
              <a:rPr lang="it-IT" sz="4900" b="1" dirty="0" smtClean="0"/>
              <a:t>ci dice sugli adulti la teoria dell’apprendimento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09391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000" dirty="0" err="1" smtClean="0">
                <a:cs typeface="Times New Roman" panose="02020603050405020304" pitchFamily="18" charset="0"/>
              </a:rPr>
              <a:t>Gli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adulti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sono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caratterizzati</a:t>
            </a:r>
            <a:r>
              <a:rPr lang="en-US" sz="2000" dirty="0" smtClean="0">
                <a:cs typeface="Times New Roman" panose="02020603050405020304" pitchFamily="18" charset="0"/>
              </a:rPr>
              <a:t> da </a:t>
            </a:r>
            <a:r>
              <a:rPr lang="en-US" sz="2000" dirty="0" err="1" smtClean="0">
                <a:cs typeface="Times New Roman" panose="02020603050405020304" pitchFamily="18" charset="0"/>
              </a:rPr>
              <a:t>maturità</a:t>
            </a:r>
            <a:r>
              <a:rPr lang="en-US" sz="2000" dirty="0" smtClean="0">
                <a:cs typeface="Times New Roman" panose="02020603050405020304" pitchFamily="18" charset="0"/>
              </a:rPr>
              <a:t>, </a:t>
            </a:r>
            <a:r>
              <a:rPr lang="en-US" sz="2000" dirty="0" err="1" smtClean="0">
                <a:cs typeface="Times New Roman" panose="02020603050405020304" pitchFamily="18" charset="0"/>
              </a:rPr>
              <a:t>fiducia</a:t>
            </a:r>
            <a:r>
              <a:rPr lang="en-US" sz="2000" dirty="0" smtClean="0">
                <a:cs typeface="Times New Roman" panose="02020603050405020304" pitchFamily="18" charset="0"/>
              </a:rPr>
              <a:t> in </a:t>
            </a:r>
            <a:r>
              <a:rPr lang="en-US" sz="2000" dirty="0" err="1" smtClean="0">
                <a:cs typeface="Times New Roman" panose="02020603050405020304" pitchFamily="18" charset="0"/>
              </a:rPr>
              <a:t>sè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stessi</a:t>
            </a:r>
            <a:r>
              <a:rPr lang="en-US" sz="2000" dirty="0" smtClean="0">
                <a:cs typeface="Times New Roman" panose="02020603050405020304" pitchFamily="18" charset="0"/>
              </a:rPr>
              <a:t>, </a:t>
            </a:r>
            <a:r>
              <a:rPr lang="en-US" sz="2000" dirty="0" err="1" smtClean="0">
                <a:cs typeface="Times New Roman" panose="02020603050405020304" pitchFamily="18" charset="0"/>
              </a:rPr>
              <a:t>autonomia</a:t>
            </a:r>
            <a:r>
              <a:rPr lang="en-US" sz="2000" dirty="0" smtClean="0">
                <a:cs typeface="Times New Roman" panose="02020603050405020304" pitchFamily="18" charset="0"/>
              </a:rPr>
              <a:t>, </a:t>
            </a:r>
            <a:r>
              <a:rPr lang="en-US" sz="2000" dirty="0" err="1" smtClean="0">
                <a:cs typeface="Times New Roman" panose="02020603050405020304" pitchFamily="18" charset="0"/>
              </a:rPr>
              <a:t>soliità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nel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processo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decisionale</a:t>
            </a:r>
            <a:r>
              <a:rPr lang="en-US" sz="2000" dirty="0" smtClean="0">
                <a:cs typeface="Times New Roman" panose="02020603050405020304" pitchFamily="18" charset="0"/>
              </a:rPr>
              <a:t>, </a:t>
            </a:r>
            <a:r>
              <a:rPr lang="en-US" sz="2000" dirty="0" err="1" smtClean="0">
                <a:cs typeface="Times New Roman" panose="02020603050405020304" pitchFamily="18" charset="0"/>
              </a:rPr>
              <a:t>ed</a:t>
            </a:r>
            <a:r>
              <a:rPr lang="en-US" sz="2000" dirty="0" smtClean="0">
                <a:cs typeface="Times New Roman" panose="02020603050405020304" pitchFamily="18" charset="0"/>
              </a:rPr>
              <a:t> in </a:t>
            </a:r>
            <a:r>
              <a:rPr lang="en-US" sz="2000" dirty="0" err="1" smtClean="0">
                <a:cs typeface="Times New Roman" panose="02020603050405020304" pitchFamily="18" charset="0"/>
              </a:rPr>
              <a:t>generale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sono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più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pratici</a:t>
            </a:r>
            <a:r>
              <a:rPr lang="en-US" sz="2000" dirty="0" smtClean="0">
                <a:cs typeface="Times New Roman" panose="02020603050405020304" pitchFamily="18" charset="0"/>
              </a:rPr>
              <a:t>, multi-tasking, </a:t>
            </a:r>
            <a:r>
              <a:rPr lang="en-US" sz="2000" dirty="0" err="1" smtClean="0">
                <a:cs typeface="Times New Roman" panose="02020603050405020304" pitchFamily="18" charset="0"/>
              </a:rPr>
              <a:t>propositivi</a:t>
            </a:r>
            <a:r>
              <a:rPr lang="en-US" sz="2000" dirty="0" smtClean="0">
                <a:cs typeface="Times New Roman" panose="02020603050405020304" pitchFamily="18" charset="0"/>
              </a:rPr>
              <a:t>, </a:t>
            </a:r>
            <a:r>
              <a:rPr lang="en-US" sz="2000" dirty="0" err="1" smtClean="0">
                <a:cs typeface="Times New Roman" panose="02020603050405020304" pitchFamily="18" charset="0"/>
              </a:rPr>
              <a:t>autodeterminati</a:t>
            </a:r>
            <a:r>
              <a:rPr lang="en-US" sz="2000" dirty="0" smtClean="0">
                <a:cs typeface="Times New Roman" panose="02020603050405020304" pitchFamily="18" charset="0"/>
              </a:rPr>
              <a:t>, </a:t>
            </a:r>
            <a:r>
              <a:rPr lang="en-US" sz="2000" dirty="0" err="1" smtClean="0">
                <a:cs typeface="Times New Roman" panose="02020603050405020304" pitchFamily="18" charset="0"/>
              </a:rPr>
              <a:t>esperti</a:t>
            </a:r>
            <a:r>
              <a:rPr lang="en-US" sz="2000" dirty="0" smtClean="0">
                <a:cs typeface="Times New Roman" panose="02020603050405020304" pitchFamily="18" charset="0"/>
              </a:rPr>
              <a:t> e </a:t>
            </a:r>
            <a:r>
              <a:rPr lang="en-US" sz="2000" dirty="0" err="1" smtClean="0">
                <a:cs typeface="Times New Roman" panose="02020603050405020304" pitchFamily="18" charset="0"/>
              </a:rPr>
              <a:t>meno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aperti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mentalmente</a:t>
            </a:r>
            <a:r>
              <a:rPr lang="en-US" sz="2000" dirty="0" smtClean="0">
                <a:cs typeface="Times New Roman" panose="02020603050405020304" pitchFamily="18" charset="0"/>
              </a:rPr>
              <a:t> e </a:t>
            </a:r>
            <a:r>
              <a:rPr lang="en-US" sz="2000" dirty="0" err="1" smtClean="0">
                <a:cs typeface="Times New Roman" panose="02020603050405020304" pitchFamily="18" charset="0"/>
              </a:rPr>
              <a:t>disposti</a:t>
            </a:r>
            <a:r>
              <a:rPr lang="en-US" sz="2000" dirty="0" smtClean="0">
                <a:cs typeface="Times New Roman" panose="02020603050405020304" pitchFamily="18" charset="0"/>
              </a:rPr>
              <a:t> al </a:t>
            </a:r>
            <a:r>
              <a:rPr lang="en-US" sz="2000" dirty="0" err="1" smtClean="0">
                <a:cs typeface="Times New Roman" panose="02020603050405020304" pitchFamily="18" charset="0"/>
              </a:rPr>
              <a:t>cambiamento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rispetto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ai</a:t>
            </a:r>
            <a:r>
              <a:rPr lang="en-US" sz="2000" dirty="0" smtClean="0">
                <a:cs typeface="Times New Roman" panose="02020603050405020304" pitchFamily="18" charset="0"/>
              </a:rPr>
              <a:t> bambini. </a:t>
            </a:r>
            <a:r>
              <a:rPr lang="en-US" sz="2000" dirty="0" err="1" smtClean="0">
                <a:cs typeface="Times New Roman" panose="02020603050405020304" pitchFamily="18" charset="0"/>
              </a:rPr>
              <a:t>Tutti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questi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tratti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influenzano</a:t>
            </a:r>
            <a:r>
              <a:rPr lang="en-US" sz="2000" dirty="0" smtClean="0">
                <a:cs typeface="Times New Roman" panose="02020603050405020304" pitchFamily="18" charset="0"/>
              </a:rPr>
              <a:t> la </a:t>
            </a:r>
            <a:r>
              <a:rPr lang="en-US" sz="2000" dirty="0" err="1" smtClean="0">
                <a:cs typeface="Times New Roman" panose="02020603050405020304" pitchFamily="18" charset="0"/>
              </a:rPr>
              <a:t>loro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motivazione</a:t>
            </a:r>
            <a:r>
              <a:rPr lang="en-US" sz="2000" dirty="0" smtClean="0">
                <a:cs typeface="Times New Roman" panose="02020603050405020304" pitchFamily="18" charset="0"/>
              </a:rPr>
              <a:t>  </a:t>
            </a:r>
            <a:r>
              <a:rPr lang="en-US" sz="2000" dirty="0" err="1" smtClean="0">
                <a:cs typeface="Times New Roman" panose="02020603050405020304" pitchFamily="18" charset="0"/>
              </a:rPr>
              <a:t>ed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abilità</a:t>
            </a:r>
            <a:r>
              <a:rPr lang="en-US" sz="2000" dirty="0" smtClean="0">
                <a:cs typeface="Times New Roman" panose="02020603050405020304" pitchFamily="18" charset="0"/>
              </a:rPr>
              <a:t> ad </a:t>
            </a:r>
            <a:r>
              <a:rPr lang="en-US" sz="2000" dirty="0" err="1" smtClean="0">
                <a:cs typeface="Times New Roman" panose="02020603050405020304" pitchFamily="18" charset="0"/>
              </a:rPr>
              <a:t>apprendere</a:t>
            </a:r>
            <a:r>
              <a:rPr lang="en-US" sz="2000" dirty="0" smtClean="0">
                <a:cs typeface="Times New Roman" panose="02020603050405020304" pitchFamily="18" charset="0"/>
              </a:rPr>
              <a:t>. </a:t>
            </a:r>
            <a:r>
              <a:rPr lang="en-US" sz="2000" dirty="0" err="1" smtClean="0">
                <a:cs typeface="Times New Roman" panose="02020603050405020304" pitchFamily="18" charset="0"/>
              </a:rPr>
              <a:t>Vediamo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dunque</a:t>
            </a:r>
            <a:r>
              <a:rPr lang="en-US" sz="2000" dirty="0" smtClean="0">
                <a:cs typeface="Times New Roman" panose="02020603050405020304" pitchFamily="18" charset="0"/>
              </a:rPr>
              <a:t> le </a:t>
            </a:r>
            <a:r>
              <a:rPr lang="en-US" sz="2000" dirty="0" err="1" smtClean="0">
                <a:cs typeface="Times New Roman" panose="02020603050405020304" pitchFamily="18" charset="0"/>
              </a:rPr>
              <a:t>caratteristiche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sociali</a:t>
            </a:r>
            <a:r>
              <a:rPr lang="en-US" sz="2000" dirty="0" smtClean="0">
                <a:cs typeface="Times New Roman" panose="02020603050405020304" pitchFamily="18" charset="0"/>
              </a:rPr>
              <a:t> e cognitive </a:t>
            </a:r>
            <a:r>
              <a:rPr lang="en-US" sz="2000" dirty="0" err="1" smtClean="0">
                <a:cs typeface="Times New Roman" panose="02020603050405020304" pitchFamily="18" charset="0"/>
              </a:rPr>
              <a:t>degli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adulti</a:t>
            </a:r>
            <a:r>
              <a:rPr lang="en-US" sz="2000" dirty="0" smtClean="0">
                <a:cs typeface="Times New Roman" panose="02020603050405020304" pitchFamily="18" charset="0"/>
              </a:rPr>
              <a:t>, e </a:t>
            </a:r>
            <a:r>
              <a:rPr lang="en-US" sz="2000" dirty="0" err="1" smtClean="0">
                <a:cs typeface="Times New Roman" panose="02020603050405020304" pitchFamily="18" charset="0"/>
              </a:rPr>
              <a:t>cosa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deve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sapere</a:t>
            </a:r>
            <a:r>
              <a:rPr lang="en-US" sz="2000" dirty="0" smtClean="0">
                <a:cs typeface="Times New Roman" panose="02020603050405020304" pitchFamily="18" charset="0"/>
              </a:rPr>
              <a:t> chi </a:t>
            </a:r>
            <a:r>
              <a:rPr lang="en-US" sz="2000" dirty="0" err="1" smtClean="0">
                <a:cs typeface="Times New Roman" panose="02020603050405020304" pitchFamily="18" charset="0"/>
              </a:rPr>
              <a:t>pianifica</a:t>
            </a:r>
            <a:r>
              <a:rPr lang="en-US" sz="2000" dirty="0" smtClean="0">
                <a:cs typeface="Times New Roman" panose="02020603050405020304" pitchFamily="18" charset="0"/>
              </a:rPr>
              <a:t> la </a:t>
            </a:r>
            <a:r>
              <a:rPr lang="en-US" sz="2000" dirty="0" err="1" smtClean="0">
                <a:cs typeface="Times New Roman" panose="02020603050405020304" pitchFamily="18" charset="0"/>
              </a:rPr>
              <a:t>loro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formazione</a:t>
            </a:r>
            <a:r>
              <a:rPr lang="en-US" sz="2000" dirty="0" smtClean="0">
                <a:cs typeface="Times New Roman" panose="02020603050405020304" pitchFamily="18" charset="0"/>
              </a:rPr>
              <a:t> in </a:t>
            </a:r>
            <a:r>
              <a:rPr lang="en-US" sz="2000" dirty="0" err="1" smtClean="0">
                <a:cs typeface="Times New Roman" panose="02020603050405020304" pitchFamily="18" charset="0"/>
              </a:rPr>
              <a:t>modo</a:t>
            </a:r>
            <a:r>
              <a:rPr lang="en-US" sz="2000" dirty="0" smtClean="0">
                <a:cs typeface="Times New Roman" panose="02020603050405020304" pitchFamily="18" charset="0"/>
              </a:rPr>
              <a:t> da </a:t>
            </a:r>
            <a:r>
              <a:rPr lang="en-US" sz="2000" dirty="0" err="1" smtClean="0">
                <a:cs typeface="Times New Roman" panose="02020603050405020304" pitchFamily="18" charset="0"/>
              </a:rPr>
              <a:t>creare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i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corretti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contenuti</a:t>
            </a:r>
            <a:r>
              <a:rPr lang="en-US" sz="2000" dirty="0" smtClean="0">
                <a:cs typeface="Times New Roman" panose="02020603050405020304" pitchFamily="18" charset="0"/>
              </a:rPr>
              <a:t> e </a:t>
            </a:r>
            <a:r>
              <a:rPr lang="en-US" sz="2000" dirty="0" err="1" smtClean="0">
                <a:cs typeface="Times New Roman" panose="02020603050405020304" pitchFamily="18" charset="0"/>
              </a:rPr>
              <a:t>strutture</a:t>
            </a:r>
            <a:r>
              <a:rPr lang="en-US" sz="2000" dirty="0" smtClean="0">
                <a:cs typeface="Times New Roman" panose="02020603050405020304" pitchFamily="18" charset="0"/>
              </a:rPr>
              <a:t> del </a:t>
            </a:r>
            <a:r>
              <a:rPr lang="en-US" sz="2000" dirty="0" err="1" smtClean="0">
                <a:cs typeface="Times New Roman" panose="02020603050405020304" pitchFamily="18" charset="0"/>
              </a:rPr>
              <a:t>corso</a:t>
            </a:r>
            <a:r>
              <a:rPr lang="en-US" sz="2000" dirty="0" smtClean="0">
                <a:cs typeface="Times New Roman" panose="02020603050405020304" pitchFamily="18" charset="0"/>
              </a:rPr>
              <a:t>, e </a:t>
            </a:r>
            <a:r>
              <a:rPr lang="en-US" sz="2000" dirty="0" err="1" smtClean="0">
                <a:cs typeface="Times New Roman" panose="02020603050405020304" pitchFamily="18" charset="0"/>
              </a:rPr>
              <a:t>modificare</a:t>
            </a:r>
            <a:r>
              <a:rPr lang="en-US" sz="2000" dirty="0" smtClean="0">
                <a:cs typeface="Times New Roman" panose="02020603050405020304" pitchFamily="18" charset="0"/>
              </a:rPr>
              <a:t> la </a:t>
            </a:r>
            <a:r>
              <a:rPr lang="en-US" sz="2000" dirty="0" err="1" smtClean="0">
                <a:cs typeface="Times New Roman" panose="02020603050405020304" pitchFamily="18" charset="0"/>
              </a:rPr>
              <a:t>loro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attitudine</a:t>
            </a:r>
            <a:r>
              <a:rPr lang="en-US" sz="2000" dirty="0" smtClean="0">
                <a:cs typeface="Times New Roman" panose="02020603050405020304" pitchFamily="18" charset="0"/>
              </a:rPr>
              <a:t>. </a:t>
            </a:r>
            <a:endParaRPr lang="pl-PL" sz="2000" dirty="0" smtClean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000" dirty="0" err="1" smtClean="0">
                <a:cs typeface="Times New Roman" panose="02020603050405020304" pitchFamily="18" charset="0"/>
              </a:rPr>
              <a:t>Fonte</a:t>
            </a:r>
            <a:r>
              <a:rPr lang="en-US" sz="2000" dirty="0" smtClean="0">
                <a:cs typeface="Times New Roman" panose="02020603050405020304" pitchFamily="18" charset="0"/>
              </a:rPr>
              <a:t>: </a:t>
            </a:r>
            <a:r>
              <a:rPr lang="en-US" sz="2000" dirty="0" err="1" smtClean="0">
                <a:cs typeface="Times New Roman" panose="02020603050405020304" pitchFamily="18" charset="0"/>
              </a:rPr>
              <a:t>Ferdi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cs typeface="Times New Roman" panose="02020603050405020304" pitchFamily="18" charset="0"/>
              </a:rPr>
              <a:t>Selim</a:t>
            </a:r>
            <a:r>
              <a:rPr lang="en-US" sz="2000" dirty="0">
                <a:cs typeface="Times New Roman" panose="02020603050405020304" pitchFamily="18" charset="0"/>
              </a:rPr>
              <a:t> “Digital Learning: Strengthening and Assessing 21st Century Skills</a:t>
            </a:r>
            <a:r>
              <a:rPr lang="en-US" sz="2000" dirty="0" smtClean="0">
                <a:cs typeface="Times New Roman" panose="02020603050405020304" pitchFamily="18" charset="0"/>
              </a:rPr>
              <a:t>”</a:t>
            </a:r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endParaRPr lang="pl-PL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226441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/>
              <a:t>Il modello dell’</a:t>
            </a:r>
            <a:r>
              <a:rPr lang="it-IT" b="1" dirty="0" err="1" smtClean="0"/>
              <a:t>andragogia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 </a:t>
            </a:r>
            <a:r>
              <a:rPr lang="en-US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modello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dell’andragogia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basa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alcuni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assunti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Gli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adulti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avvertono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necessita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sapere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motive per cui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stanno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apprendendo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qualcosa</a:t>
            </a:r>
            <a:endParaRPr lang="en-US" sz="27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Gli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adulti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hanno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necessità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autogestirsi</a:t>
            </a:r>
            <a:endParaRPr lang="en-US" sz="27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Gli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adulti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portano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più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esperienze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collegate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lavoro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nel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contesto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formative </a:t>
            </a:r>
          </a:p>
          <a:p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Gli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adulti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entrano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un’esperienza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formativa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 un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approccio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all’apprendimento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incentrato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problem</a:t>
            </a:r>
          </a:p>
          <a:p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Gli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adulti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sono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motivati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all’apprendimento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fattori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sia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intrinseci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</a:t>
            </a:r>
            <a:r>
              <a:rPr lang="en-US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estrinseci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636243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b="1" dirty="0" smtClean="0"/>
              <a:t>I quattro pilastri dell’educazione </a:t>
            </a:r>
            <a:r>
              <a:rPr lang="pl-PL" b="1" dirty="0" smtClean="0"/>
              <a:t>UNESCO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</a:t>
            </a:r>
            <a:r>
              <a:rPr lang="en-US" dirty="0"/>
              <a:t>: </a:t>
            </a:r>
            <a:r>
              <a:rPr lang="it-IT" dirty="0" smtClean="0"/>
              <a:t>Imparare a sapere</a:t>
            </a:r>
            <a:endParaRPr lang="pl-PL" dirty="0" smtClean="0"/>
          </a:p>
          <a:p>
            <a:pPr marL="0" indent="0">
              <a:buNone/>
            </a:pPr>
            <a:r>
              <a:rPr lang="en-US" dirty="0" smtClean="0"/>
              <a:t>II</a:t>
            </a:r>
            <a:r>
              <a:rPr lang="en-US" dirty="0"/>
              <a:t>: </a:t>
            </a:r>
            <a:r>
              <a:rPr lang="it-IT" dirty="0" smtClean="0"/>
              <a:t>Imparare a fare</a:t>
            </a:r>
            <a:endParaRPr lang="pl-PL" dirty="0"/>
          </a:p>
          <a:p>
            <a:pPr marL="0" indent="0">
              <a:buNone/>
            </a:pPr>
            <a:r>
              <a:rPr lang="en-US" dirty="0"/>
              <a:t>III: </a:t>
            </a:r>
            <a:r>
              <a:rPr lang="it-IT" dirty="0" smtClean="0"/>
              <a:t>Imparare a vivere insieme </a:t>
            </a:r>
            <a:endParaRPr lang="pl-PL" dirty="0"/>
          </a:p>
          <a:p>
            <a:pPr marL="0" indent="0">
              <a:buNone/>
            </a:pPr>
            <a:r>
              <a:rPr lang="en-US" dirty="0" smtClean="0"/>
              <a:t>IV</a:t>
            </a:r>
            <a:r>
              <a:rPr lang="en-US" dirty="0"/>
              <a:t>: </a:t>
            </a:r>
            <a:r>
              <a:rPr lang="it-IT" dirty="0" smtClean="0"/>
              <a:t>Imparare ad essere </a:t>
            </a:r>
            <a:endParaRPr lang="pl-PL" dirty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r>
              <a:rPr lang="en-US" b="1" dirty="0" smtClean="0"/>
              <a:t>Source</a:t>
            </a:r>
            <a:r>
              <a:rPr lang="en-US" b="1" dirty="0"/>
              <a:t>: </a:t>
            </a:r>
            <a:r>
              <a:rPr lang="en-US" b="1" u="sng" dirty="0">
                <a:hlinkClick r:id="rId2"/>
              </a:rPr>
              <a:t>www.unesco.org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420423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/>
              <a:t>Esercizi di apprendimento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504" y="1124744"/>
            <a:ext cx="8579296" cy="500141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 </a:t>
            </a:r>
            <a:endParaRPr lang="pl-PL" dirty="0"/>
          </a:p>
          <a:p>
            <a:r>
              <a:rPr lang="en-US" dirty="0"/>
              <a:t>I: </a:t>
            </a:r>
            <a:r>
              <a:rPr lang="en-US" dirty="0" err="1" smtClean="0"/>
              <a:t>Imparare</a:t>
            </a:r>
            <a:r>
              <a:rPr lang="en-US" dirty="0" smtClean="0"/>
              <a:t> a </a:t>
            </a:r>
            <a:r>
              <a:rPr lang="en-US" dirty="0" err="1" smtClean="0"/>
              <a:t>sapere</a:t>
            </a:r>
            <a:r>
              <a:rPr lang="en-US" dirty="0" smtClean="0"/>
              <a:t>….</a:t>
            </a:r>
            <a:endParaRPr lang="pl-PL" dirty="0"/>
          </a:p>
          <a:p>
            <a:r>
              <a:rPr lang="en-US" dirty="0"/>
              <a:t>II: </a:t>
            </a:r>
            <a:r>
              <a:rPr lang="en-US" dirty="0" err="1" smtClean="0"/>
              <a:t>Imparare</a:t>
            </a:r>
            <a:r>
              <a:rPr lang="en-US" dirty="0" smtClean="0"/>
              <a:t> a fare….</a:t>
            </a:r>
            <a:endParaRPr lang="pl-PL" dirty="0"/>
          </a:p>
          <a:p>
            <a:r>
              <a:rPr lang="en-US" dirty="0"/>
              <a:t>III: </a:t>
            </a:r>
            <a:r>
              <a:rPr lang="en-US" dirty="0" err="1" smtClean="0"/>
              <a:t>Imparare</a:t>
            </a:r>
            <a:r>
              <a:rPr lang="en-US" dirty="0" smtClean="0"/>
              <a:t> a </a:t>
            </a:r>
            <a:r>
              <a:rPr lang="en-US" dirty="0" err="1" smtClean="0"/>
              <a:t>vivere</a:t>
            </a:r>
            <a:r>
              <a:rPr lang="en-US" dirty="0" smtClean="0"/>
              <a:t> </a:t>
            </a:r>
            <a:r>
              <a:rPr lang="en-US" dirty="0" err="1" smtClean="0"/>
              <a:t>insieme</a:t>
            </a:r>
            <a:r>
              <a:rPr lang="en-US" dirty="0" smtClean="0"/>
              <a:t>…</a:t>
            </a:r>
            <a:endParaRPr lang="pl-PL" dirty="0"/>
          </a:p>
          <a:p>
            <a:r>
              <a:rPr lang="en-US" dirty="0"/>
              <a:t>IV: </a:t>
            </a:r>
            <a:r>
              <a:rPr lang="en-US" dirty="0" err="1" smtClean="0"/>
              <a:t>Imparare</a:t>
            </a:r>
            <a:r>
              <a:rPr lang="en-US" dirty="0" smtClean="0"/>
              <a:t> ad </a:t>
            </a:r>
            <a:r>
              <a:rPr lang="en-US" dirty="0" err="1" smtClean="0"/>
              <a:t>essere</a:t>
            </a:r>
            <a:r>
              <a:rPr lang="en-US" dirty="0" smtClean="0"/>
              <a:t>…</a:t>
            </a:r>
            <a:endParaRPr lang="pl-PL" dirty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250892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67455" y="188640"/>
            <a:ext cx="7787208" cy="508918"/>
          </a:xfrm>
        </p:spPr>
        <p:txBody>
          <a:bodyPr>
            <a:noAutofit/>
          </a:bodyPr>
          <a:lstStyle/>
          <a:p>
            <a:r>
              <a:rPr lang="it-IT" b="1" dirty="0" smtClean="0"/>
              <a:t>La piramide di apprendimento</a:t>
            </a:r>
            <a:endParaRPr lang="pl-PL" b="1" dirty="0"/>
          </a:p>
        </p:txBody>
      </p:sp>
      <p:pic>
        <p:nvPicPr>
          <p:cNvPr id="4" name="Symbol zastępczy zawartości 3" descr="http://thumbnails-visually.netdna-ssl.com/learning-pyramid_539093d579101_w150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95995"/>
            <a:ext cx="6984775" cy="43924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rostokąt 4"/>
          <p:cNvSpPr/>
          <p:nvPr/>
        </p:nvSpPr>
        <p:spPr>
          <a:xfrm>
            <a:off x="467544" y="5491784"/>
            <a:ext cx="79636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Fonte</a:t>
            </a:r>
            <a:r>
              <a:rPr lang="pl-PL" dirty="0" smtClean="0"/>
              <a:t>: https://www.etsu.edu/uged/etsu1000/documents/Dales_Cone_of_Experience.pdf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854531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/>
              <a:t>Film di ispirazione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Indizio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Ricorda</a:t>
            </a:r>
            <a:r>
              <a:rPr lang="en-US" dirty="0"/>
              <a:t> </a:t>
            </a:r>
            <a:r>
              <a:rPr lang="en-US" dirty="0" smtClean="0"/>
              <a:t>di </a:t>
            </a:r>
            <a:r>
              <a:rPr lang="en-US" dirty="0" err="1" smtClean="0"/>
              <a:t>scaricare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sottotitoli</a:t>
            </a:r>
            <a:r>
              <a:rPr lang="en-US" dirty="0" smtClean="0"/>
              <a:t> </a:t>
            </a:r>
            <a:r>
              <a:rPr lang="en-US" dirty="0" err="1" smtClean="0"/>
              <a:t>adatti</a:t>
            </a:r>
            <a:r>
              <a:rPr lang="en-US" dirty="0" smtClean="0"/>
              <a:t>. Il film </a:t>
            </a:r>
            <a:r>
              <a:rPr lang="en-US" dirty="0" err="1" smtClean="0"/>
              <a:t>richiede</a:t>
            </a:r>
            <a:r>
              <a:rPr lang="en-US" dirty="0" smtClean="0"/>
              <a:t> un </a:t>
            </a:r>
            <a:r>
              <a:rPr lang="en-US" dirty="0" err="1" smtClean="0"/>
              <a:t>accesso</a:t>
            </a:r>
            <a:r>
              <a:rPr lang="en-US" dirty="0" smtClean="0"/>
              <a:t> a internet, se non </a:t>
            </a:r>
            <a:r>
              <a:rPr lang="en-US" dirty="0" err="1" smtClean="0"/>
              <a:t>avete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fonte</a:t>
            </a:r>
            <a:r>
              <a:rPr lang="en-US" dirty="0" smtClean="0"/>
              <a:t>, </a:t>
            </a:r>
            <a:r>
              <a:rPr lang="en-US" dirty="0" err="1" smtClean="0"/>
              <a:t>potete</a:t>
            </a:r>
            <a:r>
              <a:rPr lang="en-US" dirty="0" smtClean="0"/>
              <a:t> </a:t>
            </a:r>
            <a:r>
              <a:rPr lang="en-US" dirty="0" err="1" smtClean="0"/>
              <a:t>scaricarlo</a:t>
            </a:r>
            <a:r>
              <a:rPr lang="en-US" dirty="0" smtClean="0"/>
              <a:t> da: </a:t>
            </a:r>
            <a:r>
              <a:rPr lang="en-US" u="sng" dirty="0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://www.ted.com/talks/ben_dunlap_talks_about_a_passionate_life</a:t>
            </a:r>
            <a:endParaRPr lang="pl-PL" dirty="0"/>
          </a:p>
          <a:p>
            <a:pPr marL="0" indent="0">
              <a:buNone/>
            </a:pPr>
            <a:r>
              <a:rPr lang="pl-PL" u="sng" dirty="0" smtClean="0"/>
              <a:t>Tit</a:t>
            </a:r>
            <a:r>
              <a:rPr lang="it-IT" u="sng" dirty="0" err="1" smtClean="0"/>
              <a:t>olo</a:t>
            </a:r>
            <a:r>
              <a:rPr lang="pl-PL" u="sng" dirty="0" smtClean="0"/>
              <a:t>: Ben Dunlap </a:t>
            </a:r>
            <a:r>
              <a:rPr lang="it-IT" u="sng" dirty="0" smtClean="0"/>
              <a:t>parla di una vita appassionata</a:t>
            </a:r>
            <a:endParaRPr lang="pl-PL" u="sng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11559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dirty="0" smtClean="0"/>
              <a:t>La </a:t>
            </a:r>
            <a:r>
              <a:rPr lang="en-US" sz="4900" b="1" dirty="0" err="1" smtClean="0"/>
              <a:t>teoria</a:t>
            </a:r>
            <a:r>
              <a:rPr lang="en-US" sz="4900" b="1" dirty="0" smtClean="0"/>
              <a:t> di </a:t>
            </a:r>
            <a:r>
              <a:rPr lang="en-US" sz="4900" b="1" dirty="0" err="1" smtClean="0"/>
              <a:t>apprendimento</a:t>
            </a:r>
            <a:r>
              <a:rPr lang="en-US" sz="4900" b="1" dirty="0" smtClean="0"/>
              <a:t> di Kolb</a:t>
            </a:r>
            <a:r>
              <a:rPr lang="pl-PL" b="1" dirty="0"/>
              <a:t/>
            </a:r>
            <a:br>
              <a:rPr lang="pl-PL" b="1" dirty="0"/>
            </a:b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8A65D-0CE4-4F91-9FC1-88512A4C7FF0}" type="slidenum">
              <a:rPr lang="pl-PL" smtClean="0"/>
              <a:pPr/>
              <a:t>9</a:t>
            </a:fld>
            <a:endParaRPr lang="pl-PL"/>
          </a:p>
        </p:txBody>
      </p:sp>
      <p:pic>
        <p:nvPicPr>
          <p:cNvPr id="5" name="Symbol zastępczy zawartości 4" descr="C:\Users\kgacal\Pictures\My Screen Shots\Screen Shot 05-20-15 at 09.33 PM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421933" cy="464137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Prostokąt 5"/>
          <p:cNvSpPr/>
          <p:nvPr/>
        </p:nvSpPr>
        <p:spPr>
          <a:xfrm>
            <a:off x="1547664" y="5953449"/>
            <a:ext cx="6660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Fonte</a:t>
            </a:r>
            <a:r>
              <a:rPr lang="pl-PL" dirty="0" smtClean="0"/>
              <a:t>: http://www.simplypsychology.org/learning-kolb.html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422318781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6266</TotalTime>
  <Words>976</Words>
  <Application>Microsoft Office PowerPoint</Application>
  <PresentationFormat>Presentazione su schermo (4:3)</PresentationFormat>
  <Paragraphs>172</Paragraphs>
  <Slides>22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3" baseType="lpstr">
      <vt:lpstr>Motyw pakietu Office</vt:lpstr>
      <vt:lpstr>SLIDES Capitolo 04 - Unità 3 Imparare ad imparare</vt:lpstr>
      <vt:lpstr>Pedagogia vs. Andragogia</vt:lpstr>
      <vt:lpstr> Cosa ci dice sugli adulti la teoria dell’apprendimento </vt:lpstr>
      <vt:lpstr>Il modello dell’andragogia</vt:lpstr>
      <vt:lpstr>I quattro pilastri dell’educazione UNESCO</vt:lpstr>
      <vt:lpstr>Esercizi di apprendimento</vt:lpstr>
      <vt:lpstr>La piramide di apprendimento</vt:lpstr>
      <vt:lpstr>Film di ispirazione</vt:lpstr>
      <vt:lpstr>La teoria di apprendimento di Kolb </vt:lpstr>
      <vt:lpstr>Diapositiva 10</vt:lpstr>
      <vt:lpstr>Test </vt:lpstr>
      <vt:lpstr>Il cerchio della vita per raggiungere obiettivi</vt:lpstr>
      <vt:lpstr>La lista di Bucket - trailer </vt:lpstr>
      <vt:lpstr>Sogni &amp; obiettivi </vt:lpstr>
      <vt:lpstr>Due tipi di motivazione</vt:lpstr>
      <vt:lpstr>Domande motivazionali</vt:lpstr>
      <vt:lpstr>Cerchio della coesione della vita</vt:lpstr>
      <vt:lpstr>Valori</vt:lpstr>
      <vt:lpstr>Modello di business- I</vt:lpstr>
      <vt:lpstr> Trovare un talento- film </vt:lpstr>
      <vt:lpstr>Persona WIOSNA </vt:lpstr>
      <vt:lpstr>Diapositiva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Karolina Gacal</dc:creator>
  <cp:lastModifiedBy>elisa</cp:lastModifiedBy>
  <cp:revision>34</cp:revision>
  <dcterms:created xsi:type="dcterms:W3CDTF">2015-07-27T19:24:17Z</dcterms:created>
  <dcterms:modified xsi:type="dcterms:W3CDTF">2016-05-21T14:27:56Z</dcterms:modified>
</cp:coreProperties>
</file>