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9" r:id="rId2"/>
    <p:sldId id="257" r:id="rId3"/>
    <p:sldId id="262" r:id="rId4"/>
    <p:sldId id="263" r:id="rId5"/>
    <p:sldId id="260" r:id="rId6"/>
    <p:sldId id="261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831F8-6BD5-4F8C-9866-B1810F604280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A4ED3B-488E-4668-B051-3FDB538FFDB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237439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http://www.businessinsider.com/biggest-product-failures-in-business-history-2014-7#1989-1992--pepsi-am-and-crystal-4</a:t>
            </a:r>
          </a:p>
          <a:p>
            <a:r>
              <a:rPr lang="ro-RO" dirty="0" smtClean="0"/>
              <a:t>http://www.businessinsider.com/biggest-product-failures-in-business-history-2014-7#1993--apple-newton-7</a:t>
            </a:r>
          </a:p>
          <a:p>
            <a:r>
              <a:rPr lang="ro-RO" dirty="0" smtClean="0"/>
              <a:t>http://www.businessinsider.com/biggest-product-failures-in-business-history-2014-7#1996--mcdonalds-arch-deluxe-9</a:t>
            </a:r>
          </a:p>
          <a:p>
            <a:r>
              <a:rPr lang="ro-RO" dirty="0" smtClean="0"/>
              <a:t>http://www.businessinsider.com/biggest-product-failures-in-business-history-2014-7#1997--orbitz-soda-10</a:t>
            </a:r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4ED3B-488E-4668-B051-3FDB538FFDB9}" type="slidenum">
              <a:rPr lang="ro-RO" smtClean="0"/>
              <a:pPr/>
              <a:t>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319223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http://time.com/92765/10-best-selling-products-ever/</a:t>
            </a:r>
          </a:p>
          <a:p>
            <a:r>
              <a:rPr lang="ro-RO" dirty="0" smtClean="0"/>
              <a:t>http://www.cracked.com/article_20025_5-world-famous-products-that-are-shameless-rip-offs.html</a:t>
            </a:r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4ED3B-488E-4668-B051-3FDB538FFDB9}" type="slidenum">
              <a:rPr lang="ro-RO" smtClean="0"/>
              <a:pPr/>
              <a:t>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4285032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http://www.brightlinkprep.com/fulbright-pakistan-interview-experience-3-2014/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4ED3B-488E-4668-B051-3FDB538FFDB9}" type="slidenum">
              <a:rPr lang="ro-RO" smtClean="0"/>
              <a:pPr/>
              <a:t>11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394710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422056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775733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42879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213478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35019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098657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360316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105822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12549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313036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809571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FC2D5-F617-4002-A1AF-D842B1AF7658}" type="datetimeFigureOut">
              <a:rPr lang="ro-RO" smtClean="0"/>
              <a:pPr/>
              <a:t>20.04.2016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183255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OWERP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65771" cy="6857999"/>
          </a:xfrm>
          <a:prstGeom prst="rect">
            <a:avLst/>
          </a:prstGeom>
        </p:spPr>
      </p:pic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b="1" dirty="0" smtClean="0"/>
          </a:p>
          <a:p>
            <a:endParaRPr lang="it-IT" b="1" dirty="0"/>
          </a:p>
          <a:p>
            <a:pPr marR="0" eaLnBrk="1" hangingPunct="1"/>
            <a:endParaRPr lang="ro-RO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1524000" y="5867400"/>
            <a:ext cx="632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+mj-lt"/>
              </a:rPr>
              <a:t>Upskilling Europe Toolkits | Toolkit 01:  Educazione all’Imprenditoria </a:t>
            </a:r>
            <a:r>
              <a:rPr lang="ro-RO" sz="1400" dirty="0" smtClean="0">
                <a:solidFill>
                  <a:schemeClr val="bg1"/>
                </a:solidFill>
                <a:latin typeface="+mj-lt"/>
              </a:rPr>
              <a:t>Sociale</a:t>
            </a:r>
            <a:endParaRPr lang="it-IT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827584" y="2132856"/>
            <a:ext cx="7488832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2232248"/>
          </a:xfrm>
        </p:spPr>
        <p:txBody>
          <a:bodyPr/>
          <a:lstStyle/>
          <a:p>
            <a:pPr>
              <a:defRPr/>
            </a:pPr>
            <a:r>
              <a:rPr lang="en-US" sz="4200" b="1" dirty="0" err="1" smtClean="0"/>
              <a:t>Corso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di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Imprenditoria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Sociale</a:t>
            </a:r>
            <a:r>
              <a:rPr lang="en-US" sz="4200" b="1" dirty="0" smtClean="0"/>
              <a:t/>
            </a:r>
            <a:br>
              <a:rPr lang="en-US" sz="4200" b="1" dirty="0" smtClean="0"/>
            </a:br>
            <a:r>
              <a:rPr lang="it-IT" sz="2400" b="1" dirty="0" smtClean="0"/>
              <a:t>Unità 2</a:t>
            </a:r>
            <a:br>
              <a:rPr lang="it-IT" sz="2400" b="1" dirty="0" smtClean="0"/>
            </a:br>
            <a:r>
              <a:rPr lang="it-IT" sz="2400" b="1" dirty="0" smtClean="0"/>
              <a:t>Struttura della proposta di </a:t>
            </a:r>
            <a:r>
              <a:rPr lang="it-IT" sz="2400" b="1" dirty="0" smtClean="0"/>
              <a:t>valore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Canvas bag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Concorrenza</a:t>
            </a:r>
            <a:endParaRPr lang="ro-RO" dirty="0" smtClean="0"/>
          </a:p>
          <a:p>
            <a:pPr marL="0" indent="0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u="sng" dirty="0" err="1" smtClean="0"/>
              <a:t>Sedra</a:t>
            </a:r>
            <a:r>
              <a:rPr lang="en-US" u="sng" dirty="0" smtClean="0"/>
              <a:t> Advertising </a:t>
            </a:r>
            <a:r>
              <a:rPr lang="en-US" dirty="0" smtClean="0"/>
              <a:t>–</a:t>
            </a:r>
            <a:r>
              <a:rPr lang="ro-RO" dirty="0" smtClean="0"/>
              <a:t> </a:t>
            </a:r>
            <a:r>
              <a:rPr lang="it-IT" dirty="0" smtClean="0"/>
              <a:t>un’azienda pubblicitaria specializzata in </a:t>
            </a:r>
            <a:r>
              <a:rPr lang="it-IT" dirty="0" err="1" smtClean="0"/>
              <a:t>campange</a:t>
            </a:r>
            <a:r>
              <a:rPr lang="it-IT" dirty="0" smtClean="0"/>
              <a:t> promozionali e in prodotti associati a brand. Personalizzano borse di tela secondo le esigenze del cliente-possono stampare il disegno chiesto dal cliente; Le borse vengono comprate da un fornitore; La compagnia offre anche una grande varietà di strumenti promozionali e organizza eventi.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u="sng" dirty="0" err="1" smtClean="0"/>
              <a:t>Medis</a:t>
            </a:r>
            <a:r>
              <a:rPr lang="en-US" u="sng" dirty="0" smtClean="0"/>
              <a:t> 2003  </a:t>
            </a:r>
            <a:r>
              <a:rPr lang="en-US" dirty="0" smtClean="0"/>
              <a:t>- </a:t>
            </a:r>
            <a:r>
              <a:rPr lang="en-US" dirty="0" err="1" smtClean="0"/>
              <a:t>vendono</a:t>
            </a:r>
            <a:r>
              <a:rPr lang="en-US" dirty="0" smtClean="0"/>
              <a:t> </a:t>
            </a:r>
            <a:r>
              <a:rPr lang="en-US" dirty="0" err="1" smtClean="0"/>
              <a:t>borse</a:t>
            </a:r>
            <a:r>
              <a:rPr lang="en-US" dirty="0" smtClean="0"/>
              <a:t> di </a:t>
            </a:r>
            <a:r>
              <a:rPr lang="en-US" dirty="0" err="1" smtClean="0"/>
              <a:t>tela</a:t>
            </a:r>
            <a:r>
              <a:rPr lang="en-US" dirty="0" smtClean="0"/>
              <a:t> Bianca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verranno</a:t>
            </a:r>
            <a:r>
              <a:rPr lang="en-US" dirty="0" smtClean="0"/>
              <a:t> poi </a:t>
            </a:r>
            <a:r>
              <a:rPr lang="en-US" dirty="0" err="1" smtClean="0"/>
              <a:t>personalzizate</a:t>
            </a:r>
            <a:r>
              <a:rPr lang="en-US" dirty="0" smtClean="0"/>
              <a:t>; </a:t>
            </a:r>
            <a:r>
              <a:rPr lang="en-US" dirty="0" err="1" smtClean="0"/>
              <a:t>Medis</a:t>
            </a:r>
            <a:r>
              <a:rPr lang="en-US" dirty="0" smtClean="0"/>
              <a:t> non </a:t>
            </a:r>
            <a:r>
              <a:rPr lang="en-US" dirty="0" err="1" smtClean="0"/>
              <a:t>offre</a:t>
            </a:r>
            <a:r>
              <a:rPr lang="en-US" dirty="0" smtClean="0"/>
              <a:t> un </a:t>
            </a:r>
            <a:r>
              <a:rPr lang="en-US" dirty="0" err="1" smtClean="0"/>
              <a:t>servizio</a:t>
            </a:r>
            <a:r>
              <a:rPr lang="en-US" dirty="0" smtClean="0"/>
              <a:t> di </a:t>
            </a:r>
            <a:r>
              <a:rPr lang="en-US" dirty="0" err="1" smtClean="0"/>
              <a:t>personalizzazione</a:t>
            </a:r>
            <a:r>
              <a:rPr lang="en-US" dirty="0" smtClean="0"/>
              <a:t>; </a:t>
            </a:r>
            <a:r>
              <a:rPr lang="ro-RO" dirty="0" smtClean="0"/>
              <a:t> </a:t>
            </a:r>
            <a:r>
              <a:rPr lang="it-IT" dirty="0" smtClean="0"/>
              <a:t>Si occupano solo della distribuzione di borse di tela bianca. 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u="sng" dirty="0" smtClean="0"/>
              <a:t>Gifts services </a:t>
            </a:r>
            <a:r>
              <a:rPr lang="en-US" dirty="0" smtClean="0"/>
              <a:t>– </a:t>
            </a:r>
            <a:r>
              <a:rPr lang="en-US" dirty="0" err="1" smtClean="0"/>
              <a:t>offrono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varietà</a:t>
            </a:r>
            <a:r>
              <a:rPr lang="en-US" dirty="0" smtClean="0"/>
              <a:t> di </a:t>
            </a:r>
            <a:r>
              <a:rPr lang="en-US" dirty="0" err="1" smtClean="0"/>
              <a:t>borse</a:t>
            </a:r>
            <a:r>
              <a:rPr lang="en-US" dirty="0" smtClean="0"/>
              <a:t> di </a:t>
            </a:r>
            <a:r>
              <a:rPr lang="en-US" dirty="0" err="1" smtClean="0"/>
              <a:t>tela</a:t>
            </a:r>
            <a:r>
              <a:rPr lang="en-US" dirty="0" smtClean="0"/>
              <a:t> in </a:t>
            </a:r>
            <a:r>
              <a:rPr lang="en-US" dirty="0" err="1" smtClean="0"/>
              <a:t>diversi</a:t>
            </a:r>
            <a:r>
              <a:rPr lang="en-US" dirty="0" smtClean="0"/>
              <a:t> </a:t>
            </a:r>
            <a:r>
              <a:rPr lang="en-US" dirty="0" err="1" smtClean="0"/>
              <a:t>colori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possono</a:t>
            </a:r>
            <a:r>
              <a:rPr lang="en-US" dirty="0" smtClean="0"/>
              <a:t> </a:t>
            </a:r>
            <a:r>
              <a:rPr lang="en-US" dirty="0" err="1" smtClean="0"/>
              <a:t>essere</a:t>
            </a:r>
            <a:r>
              <a:rPr lang="en-US" dirty="0" smtClean="0"/>
              <a:t> </a:t>
            </a:r>
            <a:r>
              <a:rPr lang="en-US" dirty="0" err="1" smtClean="0"/>
              <a:t>personalizzate</a:t>
            </a:r>
            <a:r>
              <a:rPr lang="en-US" dirty="0" smtClean="0"/>
              <a:t>. </a:t>
            </a:r>
            <a:r>
              <a:rPr lang="en-US" dirty="0" err="1" smtClean="0"/>
              <a:t>Comprano</a:t>
            </a:r>
            <a:r>
              <a:rPr lang="en-US" dirty="0" smtClean="0"/>
              <a:t> le </a:t>
            </a:r>
            <a:r>
              <a:rPr lang="en-US" dirty="0" err="1" smtClean="0"/>
              <a:t>borse</a:t>
            </a:r>
            <a:r>
              <a:rPr lang="en-US" dirty="0" smtClean="0"/>
              <a:t> da </a:t>
            </a:r>
            <a:r>
              <a:rPr lang="en-US" dirty="0" err="1" smtClean="0"/>
              <a:t>vari</a:t>
            </a:r>
            <a:r>
              <a:rPr lang="en-US" dirty="0" smtClean="0"/>
              <a:t> </a:t>
            </a:r>
            <a:r>
              <a:rPr lang="en-US" dirty="0" err="1" smtClean="0"/>
              <a:t>fornitori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principale</a:t>
            </a:r>
            <a:r>
              <a:rPr lang="en-US" dirty="0" smtClean="0"/>
              <a:t> </a:t>
            </a:r>
            <a:r>
              <a:rPr lang="en-US" dirty="0" err="1" smtClean="0"/>
              <a:t>servizio</a:t>
            </a:r>
            <a:r>
              <a:rPr lang="en-US" dirty="0" smtClean="0"/>
              <a:t> </a:t>
            </a:r>
            <a:r>
              <a:rPr lang="en-US" dirty="0" err="1" smtClean="0"/>
              <a:t>offerto</a:t>
            </a:r>
            <a:r>
              <a:rPr lang="en-US" dirty="0" smtClean="0"/>
              <a:t> è la </a:t>
            </a:r>
            <a:r>
              <a:rPr lang="en-US" dirty="0" err="1" smtClean="0"/>
              <a:t>personalizzazione</a:t>
            </a:r>
            <a:r>
              <a:rPr lang="en-US" dirty="0" smtClean="0"/>
              <a:t>. 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</a:t>
            </a:r>
            <a:r>
              <a:rPr lang="en-US" dirty="0" err="1" smtClean="0"/>
              <a:t>fasi</a:t>
            </a:r>
            <a:r>
              <a:rPr lang="en-US" dirty="0" smtClean="0"/>
              <a:t> di un </a:t>
            </a:r>
            <a:r>
              <a:rPr lang="en-US" dirty="0" err="1" smtClean="0"/>
              <a:t>colloquio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r>
              <a:rPr lang="en-US" dirty="0" err="1" smtClean="0"/>
              <a:t>Preparazione</a:t>
            </a:r>
            <a:endParaRPr lang="en-US" dirty="0" smtClean="0"/>
          </a:p>
          <a:p>
            <a:r>
              <a:rPr lang="en-US" dirty="0" err="1" smtClean="0"/>
              <a:t>Contatto</a:t>
            </a:r>
            <a:endParaRPr lang="en-US" dirty="0" smtClean="0"/>
          </a:p>
          <a:p>
            <a:r>
              <a:rPr lang="en-US" dirty="0" err="1" smtClean="0"/>
              <a:t>Intervista</a:t>
            </a:r>
            <a:endParaRPr lang="en-US" dirty="0" smtClean="0"/>
          </a:p>
          <a:p>
            <a:r>
              <a:rPr lang="en-US" dirty="0" err="1" smtClean="0"/>
              <a:t>Chiusura</a:t>
            </a:r>
            <a:endParaRPr lang="en-US" dirty="0"/>
          </a:p>
        </p:txBody>
      </p:sp>
      <p:pic>
        <p:nvPicPr>
          <p:cNvPr id="4" name="Picture 3" descr="Inter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2348880"/>
            <a:ext cx="4182194" cy="405379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Obiettivi dell’unità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Alla fine di questa unità, i partecipanti saranno in grado di: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Descrivere gli elementi da includere in una proposta di valore;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Spiegare le differenze tra guadagno e profitto;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Preparare una proposta di valore;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47601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o-RO" altLang="ro-RO" sz="3800" dirty="0" smtClean="0"/>
              <a:t>S</a:t>
            </a:r>
            <a:r>
              <a:rPr lang="it-IT" altLang="ro-RO" sz="3800" dirty="0" err="1" smtClean="0"/>
              <a:t>torie</a:t>
            </a:r>
            <a:r>
              <a:rPr lang="it-IT" altLang="ro-RO" sz="3800" dirty="0" smtClean="0"/>
              <a:t> di imprenditoria sociale di successo</a:t>
            </a:r>
            <a:endParaRPr lang="ro-RO" altLang="ro-RO" sz="3800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o-RO" altLang="ro-RO" sz="2800" dirty="0" smtClean="0"/>
              <a:t>Canvas Bag (Atelierul de pânză), Bucharest, Romania</a:t>
            </a:r>
          </a:p>
          <a:p>
            <a:pPr lvl="1" eaLnBrk="1" hangingPunct="1">
              <a:buFont typeface="Arial" charset="0"/>
              <a:buChar char="•"/>
            </a:pPr>
            <a:r>
              <a:rPr lang="it-IT" altLang="ro-RO" sz="2600" dirty="0" smtClean="0"/>
              <a:t>Unità sociale formata nel </a:t>
            </a:r>
            <a:r>
              <a:rPr lang="ro-RO" altLang="ro-RO" sz="2600" dirty="0" smtClean="0"/>
              <a:t>2009 </a:t>
            </a:r>
            <a:r>
              <a:rPr lang="it-IT" altLang="ro-RO" sz="2600" dirty="0" smtClean="0"/>
              <a:t>dall’associazione </a:t>
            </a:r>
            <a:r>
              <a:rPr lang="ro-RO" altLang="ro-RO" sz="2600" dirty="0" smtClean="0"/>
              <a:t>Viitor Plus</a:t>
            </a:r>
          </a:p>
          <a:p>
            <a:pPr lvl="1" eaLnBrk="1" hangingPunct="1">
              <a:buFont typeface="Arial" charset="0"/>
              <a:buChar char="•"/>
            </a:pPr>
            <a:r>
              <a:rPr lang="ro-RO" altLang="ro-RO" sz="2600" dirty="0" smtClean="0"/>
              <a:t>Prod</a:t>
            </a:r>
            <a:r>
              <a:rPr lang="it-IT" altLang="ro-RO" sz="2600" dirty="0" err="1" smtClean="0"/>
              <a:t>otti</a:t>
            </a:r>
            <a:r>
              <a:rPr lang="ro-RO" altLang="ro-RO" sz="2600" dirty="0" smtClean="0"/>
              <a:t>: </a:t>
            </a:r>
            <a:r>
              <a:rPr lang="it-IT" altLang="ro-RO" sz="2600" dirty="0" smtClean="0"/>
              <a:t>prodotti di tela provenienti da cotone grezzo, non trattato e non candeggiato.</a:t>
            </a:r>
            <a:endParaRPr lang="ro-RO" sz="2600" dirty="0" smtClean="0"/>
          </a:p>
        </p:txBody>
      </p:sp>
      <p:pic>
        <p:nvPicPr>
          <p:cNvPr id="9220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3933056"/>
            <a:ext cx="1584672" cy="2377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877335"/>
            <a:ext cx="1752144" cy="243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809280"/>
            <a:ext cx="2000626" cy="250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4411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it-IT" altLang="ro-RO" sz="3800" dirty="0" smtClean="0"/>
              <a:t>Storie di imprenditoria sociale di successo</a:t>
            </a:r>
            <a:endParaRPr lang="ro-RO" altLang="ro-RO" sz="38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altLang="ro-RO" sz="2600" dirty="0" smtClean="0"/>
              <a:t>Fatturato</a:t>
            </a:r>
            <a:r>
              <a:rPr lang="ro-RO" altLang="ro-RO" sz="2600" dirty="0" smtClean="0"/>
              <a:t>: 2013 = 13.150 euro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altLang="ro-RO" sz="2600" dirty="0" smtClean="0"/>
              <a:t>Impiegati</a:t>
            </a:r>
            <a:r>
              <a:rPr lang="ro-RO" altLang="ro-RO" sz="2600" dirty="0" smtClean="0"/>
              <a:t>: </a:t>
            </a:r>
            <a:r>
              <a:rPr lang="it-IT" altLang="ro-RO" sz="2600" dirty="0" smtClean="0"/>
              <a:t>6, 3 dei quali sono disabili</a:t>
            </a:r>
          </a:p>
          <a:p>
            <a:pPr marL="457200" lvl="1" indent="0" eaLnBrk="1" fontAlgn="auto" hangingPunct="1">
              <a:spcAft>
                <a:spcPts val="0"/>
              </a:spcAft>
              <a:buNone/>
              <a:defRPr/>
            </a:pPr>
            <a:r>
              <a:rPr lang="it-IT" altLang="ro-RO" sz="2600" dirty="0" smtClean="0"/>
              <a:t>che lavorano da casa</a:t>
            </a:r>
            <a:endParaRPr lang="ro-RO" altLang="ro-RO" sz="26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o-RO" altLang="ro-RO" sz="2600" dirty="0" smtClean="0"/>
              <a:t>Num</a:t>
            </a:r>
            <a:r>
              <a:rPr lang="it-IT" altLang="ro-RO" sz="2600" dirty="0" smtClean="0"/>
              <a:t>ero di borse</a:t>
            </a:r>
            <a:endParaRPr lang="ro-RO" altLang="ro-RO" sz="2600" dirty="0" smtClean="0"/>
          </a:p>
          <a:p>
            <a:pPr marL="366713" lvl="1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it-IT" altLang="ro-RO" sz="2600" dirty="0"/>
              <a:t>p</a:t>
            </a:r>
            <a:r>
              <a:rPr lang="it-IT" altLang="ro-RO" sz="2600" dirty="0" smtClean="0"/>
              <a:t>rodotte ogni anno:</a:t>
            </a:r>
            <a:r>
              <a:rPr lang="ro-RO" altLang="ro-RO" sz="2600" dirty="0" smtClean="0"/>
              <a:t> </a:t>
            </a:r>
            <a:r>
              <a:rPr lang="it-IT" altLang="ro-RO" sz="2600" dirty="0" smtClean="0"/>
              <a:t>circa</a:t>
            </a:r>
            <a:r>
              <a:rPr lang="ro-RO" altLang="ro-RO" sz="2600" dirty="0" smtClean="0"/>
              <a:t> 17.000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altLang="ro-RO" sz="2600" dirty="0" smtClean="0"/>
              <a:t>Portafoglio clienti</a:t>
            </a:r>
            <a:r>
              <a:rPr lang="ro-RO" altLang="ro-RO" sz="2600" dirty="0" smtClean="0"/>
              <a:t>: Carrefour Romania, </a:t>
            </a:r>
          </a:p>
          <a:p>
            <a:pPr marL="366713" lvl="1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o-RO" altLang="ro-RO" sz="2600" dirty="0" smtClean="0"/>
              <a:t>Catena, Garanti Bank, Astra Museum, </a:t>
            </a:r>
          </a:p>
          <a:p>
            <a:pPr marL="366713" lvl="1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o-RO" altLang="ro-RO" sz="2600" dirty="0" smtClean="0"/>
              <a:t>British Council Romania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ro-RO" altLang="ro-RO" dirty="0" smtClean="0"/>
          </a:p>
          <a:p>
            <a:pPr marL="366713" lvl="1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altLang="ro-RO" dirty="0" smtClean="0"/>
          </a:p>
        </p:txBody>
      </p:sp>
      <p:pic>
        <p:nvPicPr>
          <p:cNvPr id="1024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989138"/>
            <a:ext cx="2293937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393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dirty="0" smtClean="0"/>
              <a:t>Idee di impresa di successo e non di successo</a:t>
            </a:r>
            <a:endParaRPr lang="ro-RO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4190753"/>
            <a:ext cx="2664296" cy="19982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4028735"/>
            <a:ext cx="3096344" cy="23222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1425960"/>
            <a:ext cx="3168352" cy="23762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482375"/>
            <a:ext cx="3240360" cy="243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7944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3824434"/>
            <a:ext cx="3524250" cy="12954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dirty="0" smtClean="0"/>
              <a:t>Idee di impresa di successo e non di successo</a:t>
            </a:r>
            <a:endParaRPr lang="ro-RO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1856751"/>
            <a:ext cx="2143125" cy="2143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8500" y="1844824"/>
            <a:ext cx="3873500" cy="1289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5226" y="4725144"/>
            <a:ext cx="4903964" cy="163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4735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Session</a:t>
            </a:r>
            <a:r>
              <a:rPr lang="it-IT" dirty="0" smtClean="0"/>
              <a:t>e 1</a:t>
            </a:r>
            <a:r>
              <a:rPr lang="ro-RO" dirty="0" smtClean="0"/>
              <a:t> - </a:t>
            </a:r>
            <a:r>
              <a:rPr lang="it-IT" dirty="0" smtClean="0"/>
              <a:t>Sommario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Oggi abbiamo parlato di</a:t>
            </a:r>
            <a:r>
              <a:rPr lang="ro-RO" dirty="0" smtClean="0"/>
              <a:t>:</a:t>
            </a:r>
          </a:p>
          <a:p>
            <a:pPr marL="0" indent="0">
              <a:buNone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Imprese commerciali e sociali</a:t>
            </a:r>
            <a:endParaRPr lang="ro-RO" dirty="0" smtClean="0"/>
          </a:p>
          <a:p>
            <a:pPr marL="457200" lvl="1" indent="0">
              <a:buNone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Ide</a:t>
            </a:r>
            <a:r>
              <a:rPr lang="it-IT" dirty="0" smtClean="0"/>
              <a:t>e </a:t>
            </a:r>
            <a:r>
              <a:rPr lang="it-IT" dirty="0" err="1" smtClean="0"/>
              <a:t>e</a:t>
            </a:r>
            <a:r>
              <a:rPr lang="it-IT" dirty="0" smtClean="0"/>
              <a:t> opportunità</a:t>
            </a:r>
            <a:endParaRPr lang="ro-RO" dirty="0" smtClean="0"/>
          </a:p>
          <a:p>
            <a:pPr marL="457200" lvl="1" indent="0">
              <a:buNone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smtClean="0"/>
              <a:t>Imprenditori e qualità di un imprenditore 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271766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Faccio borse</a:t>
            </a:r>
            <a:r>
              <a:rPr lang="ro-RO" dirty="0" smtClean="0"/>
              <a:t>...</a:t>
            </a:r>
            <a:endParaRPr lang="ro-R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5707" y="3193796"/>
            <a:ext cx="1895962" cy="151828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8511" y="1340768"/>
            <a:ext cx="2466975" cy="1847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220" y="4333903"/>
            <a:ext cx="2466975" cy="1857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2388" y="1199858"/>
            <a:ext cx="1987624" cy="19876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4910" y="4874286"/>
            <a:ext cx="1903660" cy="19036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2728839"/>
            <a:ext cx="1818817" cy="14565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725" y="5067328"/>
            <a:ext cx="1517576" cy="15175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54655" y="3543328"/>
            <a:ext cx="2895600" cy="15811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50" y="1166966"/>
            <a:ext cx="2143150" cy="15705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13499" y="5215076"/>
            <a:ext cx="1631540" cy="1222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049" y="3148923"/>
            <a:ext cx="1763042" cy="176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0464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Canvas bag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Clienti</a:t>
            </a:r>
            <a:endParaRPr lang="en-US" dirty="0" smtClean="0"/>
          </a:p>
          <a:p>
            <a:pPr lvl="1">
              <a:buFont typeface="Arial" pitchFamily="34" charset="0"/>
              <a:buChar char="•"/>
              <a:defRPr/>
            </a:pPr>
            <a:r>
              <a:rPr lang="ro-RO" altLang="ro-RO" dirty="0" smtClean="0"/>
              <a:t>Carrefour Romania, Catena, Garanti Bank, Astra Museum, British Council Romania</a:t>
            </a:r>
            <a:endParaRPr lang="en-US" altLang="ro-RO" dirty="0" smtClean="0"/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ro-RO" dirty="0" err="1" smtClean="0"/>
              <a:t>Generalmente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compagnie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che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comprano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borse</a:t>
            </a:r>
            <a:r>
              <a:rPr lang="en-US" altLang="ro-RO" dirty="0" smtClean="0"/>
              <a:t> di </a:t>
            </a:r>
            <a:r>
              <a:rPr lang="en-US" altLang="ro-RO" dirty="0" err="1" smtClean="0"/>
              <a:t>tela</a:t>
            </a:r>
            <a:r>
              <a:rPr lang="en-US" altLang="ro-RO" dirty="0"/>
              <a:t> </a:t>
            </a:r>
            <a:r>
              <a:rPr lang="en-US" altLang="ro-RO" dirty="0" smtClean="0"/>
              <a:t>per poi </a:t>
            </a:r>
            <a:r>
              <a:rPr lang="en-US" altLang="ro-RO" dirty="0" err="1" smtClean="0"/>
              <a:t>rivenderle</a:t>
            </a:r>
            <a:r>
              <a:rPr lang="en-US" altLang="ro-RO" dirty="0" smtClean="0"/>
              <a:t>, o </a:t>
            </a:r>
            <a:r>
              <a:rPr lang="en-US" altLang="ro-RO" dirty="0" err="1" smtClean="0"/>
              <a:t>utilizzarle</a:t>
            </a:r>
            <a:r>
              <a:rPr lang="en-US" altLang="ro-RO" dirty="0" smtClean="0"/>
              <a:t> come </a:t>
            </a:r>
            <a:r>
              <a:rPr lang="en-US" altLang="ro-RO" dirty="0" err="1" smtClean="0"/>
              <a:t>regali</a:t>
            </a:r>
            <a:r>
              <a:rPr lang="en-US" altLang="ro-RO" dirty="0" smtClean="0"/>
              <a:t> o gadget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ro-RO" dirty="0" err="1" smtClean="0"/>
              <a:t>L’unità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beneficia</a:t>
            </a:r>
            <a:r>
              <a:rPr lang="en-US" altLang="ro-RO" dirty="0" smtClean="0"/>
              <a:t> del </a:t>
            </a:r>
            <a:r>
              <a:rPr lang="en-US" altLang="ro-RO" dirty="0" err="1" smtClean="0"/>
              <a:t>supporto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della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legislazione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rumena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che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chiede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tasse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maggiorate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alle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compagnie</a:t>
            </a:r>
            <a:r>
              <a:rPr lang="en-US" altLang="ro-RO" dirty="0" smtClean="0"/>
              <a:t> private </a:t>
            </a:r>
            <a:r>
              <a:rPr lang="en-US" altLang="ro-RO" dirty="0" err="1" smtClean="0"/>
              <a:t>che</a:t>
            </a:r>
            <a:r>
              <a:rPr lang="en-US" altLang="ro-RO" dirty="0" smtClean="0"/>
              <a:t> non </a:t>
            </a:r>
            <a:r>
              <a:rPr lang="en-US" altLang="ro-RO" dirty="0" err="1" smtClean="0"/>
              <a:t>sono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coinvolte</a:t>
            </a:r>
            <a:r>
              <a:rPr lang="en-US" altLang="ro-RO" dirty="0" smtClean="0"/>
              <a:t> in </a:t>
            </a:r>
            <a:r>
              <a:rPr lang="en-US" altLang="ro-RO" dirty="0" err="1" smtClean="0"/>
              <a:t>attività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sociali</a:t>
            </a:r>
            <a:r>
              <a:rPr lang="en-US" altLang="ro-RO" dirty="0" smtClean="0"/>
              <a:t>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ro-RO" dirty="0" smtClean="0"/>
              <a:t>Il design è a </a:t>
            </a:r>
            <a:r>
              <a:rPr lang="en-US" altLang="ro-RO" dirty="0" err="1" smtClean="0"/>
              <a:t>cura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dell’unità</a:t>
            </a:r>
            <a:r>
              <a:rPr lang="en-US" altLang="ro-RO" dirty="0" smtClean="0"/>
              <a:t>, o </a:t>
            </a:r>
            <a:r>
              <a:rPr lang="en-US" altLang="ro-RO" dirty="0" err="1" smtClean="0"/>
              <a:t>personalizzato</a:t>
            </a:r>
            <a:r>
              <a:rPr lang="en-US" altLang="ro-RO" dirty="0" smtClean="0"/>
              <a:t> in base </a:t>
            </a:r>
            <a:r>
              <a:rPr lang="en-US" altLang="ro-RO" dirty="0" err="1" smtClean="0"/>
              <a:t>alle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richieste</a:t>
            </a:r>
            <a:r>
              <a:rPr lang="en-US" altLang="ro-RO" dirty="0" smtClean="0"/>
              <a:t> del </a:t>
            </a:r>
            <a:r>
              <a:rPr lang="en-US" altLang="ro-RO" dirty="0" err="1" smtClean="0"/>
              <a:t>cliente</a:t>
            </a:r>
            <a:r>
              <a:rPr lang="en-US" altLang="ro-RO" dirty="0" smtClean="0"/>
              <a:t> </a:t>
            </a:r>
            <a:endParaRPr lang="ro-RO" altLang="ro-RO" dirty="0" smtClean="0"/>
          </a:p>
          <a:p>
            <a:pPr lvl="1">
              <a:buFont typeface="Arial" pitchFamily="34" charset="0"/>
              <a:buChar char="•"/>
              <a:defRPr/>
            </a:pPr>
            <a:r>
              <a:rPr lang="it-IT" altLang="ro-RO" dirty="0" smtClean="0"/>
              <a:t>Le borse sono cucite individualmente 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436</Words>
  <Application>Microsoft Office PowerPoint</Application>
  <PresentationFormat>Presentazione su schermo (4:3)</PresentationFormat>
  <Paragraphs>60</Paragraphs>
  <Slides>11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Office Theme</vt:lpstr>
      <vt:lpstr>Corso di Imprenditoria Sociale Unità 2 Struttura della proposta di valore</vt:lpstr>
      <vt:lpstr>Obiettivi dell’unità</vt:lpstr>
      <vt:lpstr>Storie di imprenditoria sociale di successo</vt:lpstr>
      <vt:lpstr>Storie di imprenditoria sociale di successo</vt:lpstr>
      <vt:lpstr>Idee di impresa di successo e non di successo</vt:lpstr>
      <vt:lpstr>Idee di impresa di successo e non di successo</vt:lpstr>
      <vt:lpstr>Sessione 1 - Sommario</vt:lpstr>
      <vt:lpstr>Faccio borse...</vt:lpstr>
      <vt:lpstr>Canvas bag</vt:lpstr>
      <vt:lpstr>Canvas bag</vt:lpstr>
      <vt:lpstr>4 fasi di un colloquio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Entrepreneurship Course</dc:title>
  <dc:creator>Madalina</dc:creator>
  <cp:lastModifiedBy>elisa</cp:lastModifiedBy>
  <cp:revision>20</cp:revision>
  <dcterms:created xsi:type="dcterms:W3CDTF">2015-04-26T09:11:51Z</dcterms:created>
  <dcterms:modified xsi:type="dcterms:W3CDTF">2016-04-20T10:08:25Z</dcterms:modified>
</cp:coreProperties>
</file>